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6" r:id="rId2"/>
    <p:sldId id="257" r:id="rId3"/>
  </p:sldIdLst>
  <p:sldSz cx="7772400" cy="12801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jC5BFsSCfljImjlXHdbvFw==" hashData="TNa4lE9BnUNyDG5YFDzypcH/R5O4R2ADhjLD70r3hATgYd3nsmVNQlpQ59mxvgD/Q14GNv1sBu2i4PeJH42Mb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008F00"/>
    <a:srgbClr val="006639"/>
    <a:srgbClr val="DEB47B"/>
    <a:srgbClr val="009051"/>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17"/>
    <p:restoredTop sz="93985"/>
  </p:normalViewPr>
  <p:slideViewPr>
    <p:cSldViewPr snapToGrid="0" snapToObjects="1">
      <p:cViewPr>
        <p:scale>
          <a:sx n="308" d="100"/>
          <a:sy n="308" d="100"/>
        </p:scale>
        <p:origin x="-600" y="-50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13A39C-C586-7444-AD5D-1A11F03FAE02}" type="datetimeFigureOut">
              <a:rPr lang="es-MX" smtClean="0"/>
              <a:t>14/12/18</a:t>
            </a:fld>
            <a:endParaRPr lang="es-MX"/>
          </a:p>
        </p:txBody>
      </p:sp>
      <p:sp>
        <p:nvSpPr>
          <p:cNvPr id="4" name="Marcador de imagen de diapositiva 3"/>
          <p:cNvSpPr>
            <a:spLocks noGrp="1" noRot="1" noChangeAspect="1"/>
          </p:cNvSpPr>
          <p:nvPr>
            <p:ph type="sldImg" idx="2"/>
          </p:nvPr>
        </p:nvSpPr>
        <p:spPr>
          <a:xfrm>
            <a:off x="2492375" y="1143000"/>
            <a:ext cx="187325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8ED3A3-BC12-C342-9E6A-78670A2886B6}" type="slidenum">
              <a:rPr lang="es-MX" smtClean="0"/>
              <a:t>‹Nº›</a:t>
            </a:fld>
            <a:endParaRPr lang="es-MX"/>
          </a:p>
        </p:txBody>
      </p:sp>
    </p:spTree>
    <p:extLst>
      <p:ext uri="{BB962C8B-B14F-4D97-AF65-F5344CB8AC3E}">
        <p14:creationId xmlns:p14="http://schemas.microsoft.com/office/powerpoint/2010/main" val="3059711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88ED3A3-BC12-C342-9E6A-78670A2886B6}" type="slidenum">
              <a:rPr lang="es-MX" smtClean="0"/>
              <a:t>1</a:t>
            </a:fld>
            <a:endParaRPr lang="es-MX"/>
          </a:p>
        </p:txBody>
      </p:sp>
    </p:spTree>
    <p:extLst>
      <p:ext uri="{BB962C8B-B14F-4D97-AF65-F5344CB8AC3E}">
        <p14:creationId xmlns:p14="http://schemas.microsoft.com/office/powerpoint/2010/main" val="2936046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82930" y="2095078"/>
            <a:ext cx="6606540" cy="4456853"/>
          </a:xfrm>
        </p:spPr>
        <p:txBody>
          <a:bodyPr anchor="b"/>
          <a:lstStyle>
            <a:lvl1pPr algn="ctr">
              <a:defRPr sz="51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71550" y="6723804"/>
            <a:ext cx="5829300" cy="3090756"/>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B379F18-E349-804C-A636-9236F6EB009D}" type="datetimeFigureOut">
              <a:rPr lang="es-MX" smtClean="0"/>
              <a:t>14/12/18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4DF7832-DC6D-D141-BCBF-4C552A8F5998}" type="slidenum">
              <a:rPr lang="es-MX" smtClean="0"/>
              <a:t>‹Nº›</a:t>
            </a:fld>
            <a:endParaRPr lang="es-MX"/>
          </a:p>
        </p:txBody>
      </p:sp>
    </p:spTree>
    <p:extLst>
      <p:ext uri="{BB962C8B-B14F-4D97-AF65-F5344CB8AC3E}">
        <p14:creationId xmlns:p14="http://schemas.microsoft.com/office/powerpoint/2010/main" val="572906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7B379F18-E349-804C-A636-9236F6EB009D}" type="datetimeFigureOut">
              <a:rPr lang="es-MX" smtClean="0"/>
              <a:t>14/12/18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4DF7832-DC6D-D141-BCBF-4C552A8F5998}" type="slidenum">
              <a:rPr lang="es-MX" smtClean="0"/>
              <a:t>‹Nº›</a:t>
            </a:fld>
            <a:endParaRPr lang="es-MX"/>
          </a:p>
        </p:txBody>
      </p:sp>
    </p:spTree>
    <p:extLst>
      <p:ext uri="{BB962C8B-B14F-4D97-AF65-F5344CB8AC3E}">
        <p14:creationId xmlns:p14="http://schemas.microsoft.com/office/powerpoint/2010/main" val="2754988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681567"/>
            <a:ext cx="1675924" cy="1084876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34353" y="681567"/>
            <a:ext cx="4930616" cy="10848764"/>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7B379F18-E349-804C-A636-9236F6EB009D}" type="datetimeFigureOut">
              <a:rPr lang="es-MX" smtClean="0"/>
              <a:t>14/12/18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4DF7832-DC6D-D141-BCBF-4C552A8F5998}" type="slidenum">
              <a:rPr lang="es-MX" smtClean="0"/>
              <a:t>‹Nº›</a:t>
            </a:fld>
            <a:endParaRPr lang="es-MX"/>
          </a:p>
        </p:txBody>
      </p:sp>
    </p:spTree>
    <p:extLst>
      <p:ext uri="{BB962C8B-B14F-4D97-AF65-F5344CB8AC3E}">
        <p14:creationId xmlns:p14="http://schemas.microsoft.com/office/powerpoint/2010/main" val="1484541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7B379F18-E349-804C-A636-9236F6EB009D}" type="datetimeFigureOut">
              <a:rPr lang="es-MX" smtClean="0"/>
              <a:t>14/12/18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4DF7832-DC6D-D141-BCBF-4C552A8F5998}" type="slidenum">
              <a:rPr lang="es-MX" smtClean="0"/>
              <a:t>‹Nº›</a:t>
            </a:fld>
            <a:endParaRPr lang="es-MX"/>
          </a:p>
        </p:txBody>
      </p:sp>
    </p:spTree>
    <p:extLst>
      <p:ext uri="{BB962C8B-B14F-4D97-AF65-F5344CB8AC3E}">
        <p14:creationId xmlns:p14="http://schemas.microsoft.com/office/powerpoint/2010/main" val="297063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05" y="3191514"/>
            <a:ext cx="6703695" cy="5325109"/>
          </a:xfrm>
        </p:spPr>
        <p:txBody>
          <a:bodyPr anchor="b"/>
          <a:lstStyle>
            <a:lvl1pPr>
              <a:defRPr sz="51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30305" y="8567000"/>
            <a:ext cx="6703695" cy="2800349"/>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7B379F18-E349-804C-A636-9236F6EB009D}" type="datetimeFigureOut">
              <a:rPr lang="es-MX" smtClean="0"/>
              <a:t>14/12/18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4DF7832-DC6D-D141-BCBF-4C552A8F5998}" type="slidenum">
              <a:rPr lang="es-MX" smtClean="0"/>
              <a:t>‹Nº›</a:t>
            </a:fld>
            <a:endParaRPr lang="es-MX"/>
          </a:p>
        </p:txBody>
      </p:sp>
    </p:spTree>
    <p:extLst>
      <p:ext uri="{BB962C8B-B14F-4D97-AF65-F5344CB8AC3E}">
        <p14:creationId xmlns:p14="http://schemas.microsoft.com/office/powerpoint/2010/main" val="2769726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34353" y="3407833"/>
            <a:ext cx="3303270" cy="812249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3934778" y="3407833"/>
            <a:ext cx="3303270" cy="812249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7B379F18-E349-804C-A636-9236F6EB009D}" type="datetimeFigureOut">
              <a:rPr lang="es-MX" smtClean="0"/>
              <a:t>14/12/18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4DF7832-DC6D-D141-BCBF-4C552A8F5998}" type="slidenum">
              <a:rPr lang="es-MX" smtClean="0"/>
              <a:t>‹Nº›</a:t>
            </a:fld>
            <a:endParaRPr lang="es-MX"/>
          </a:p>
        </p:txBody>
      </p:sp>
    </p:spTree>
    <p:extLst>
      <p:ext uri="{BB962C8B-B14F-4D97-AF65-F5344CB8AC3E}">
        <p14:creationId xmlns:p14="http://schemas.microsoft.com/office/powerpoint/2010/main" val="3645617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5365" y="681570"/>
            <a:ext cx="6703695" cy="2474384"/>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5366" y="3138171"/>
            <a:ext cx="3288089" cy="1537969"/>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535366" y="4676140"/>
            <a:ext cx="3288089" cy="687789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3934778" y="3138171"/>
            <a:ext cx="3304282" cy="1537969"/>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3934778" y="4676140"/>
            <a:ext cx="3304282" cy="687789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7B379F18-E349-804C-A636-9236F6EB009D}" type="datetimeFigureOut">
              <a:rPr lang="es-MX" smtClean="0"/>
              <a:t>14/12/18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24DF7832-DC6D-D141-BCBF-4C552A8F5998}" type="slidenum">
              <a:rPr lang="es-MX" smtClean="0"/>
              <a:t>‹Nº›</a:t>
            </a:fld>
            <a:endParaRPr lang="es-MX"/>
          </a:p>
        </p:txBody>
      </p:sp>
    </p:spTree>
    <p:extLst>
      <p:ext uri="{BB962C8B-B14F-4D97-AF65-F5344CB8AC3E}">
        <p14:creationId xmlns:p14="http://schemas.microsoft.com/office/powerpoint/2010/main" val="3276894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B379F18-E349-804C-A636-9236F6EB009D}" type="datetimeFigureOut">
              <a:rPr lang="es-MX" smtClean="0"/>
              <a:t>14/12/18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24DF7832-DC6D-D141-BCBF-4C552A8F5998}" type="slidenum">
              <a:rPr lang="es-MX" smtClean="0"/>
              <a:t>‹Nº›</a:t>
            </a:fld>
            <a:endParaRPr lang="es-MX"/>
          </a:p>
        </p:txBody>
      </p:sp>
    </p:spTree>
    <p:extLst>
      <p:ext uri="{BB962C8B-B14F-4D97-AF65-F5344CB8AC3E}">
        <p14:creationId xmlns:p14="http://schemas.microsoft.com/office/powerpoint/2010/main" val="3939423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379F18-E349-804C-A636-9236F6EB009D}" type="datetimeFigureOut">
              <a:rPr lang="es-MX" smtClean="0"/>
              <a:t>14/12/18</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24DF7832-DC6D-D141-BCBF-4C552A8F5998}" type="slidenum">
              <a:rPr lang="es-MX" smtClean="0"/>
              <a:t>‹Nº›</a:t>
            </a:fld>
            <a:endParaRPr lang="es-MX"/>
          </a:p>
        </p:txBody>
      </p:sp>
    </p:spTree>
    <p:extLst>
      <p:ext uri="{BB962C8B-B14F-4D97-AF65-F5344CB8AC3E}">
        <p14:creationId xmlns:p14="http://schemas.microsoft.com/office/powerpoint/2010/main" val="95678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365" y="853440"/>
            <a:ext cx="2506801" cy="2987040"/>
          </a:xfrm>
        </p:spPr>
        <p:txBody>
          <a:bodyPr anchor="b"/>
          <a:lstStyle>
            <a:lvl1pPr>
              <a:defRPr sz="272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304282" y="1843196"/>
            <a:ext cx="3934778" cy="909743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535365" y="3840480"/>
            <a:ext cx="2506801" cy="7114964"/>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7B379F18-E349-804C-A636-9236F6EB009D}" type="datetimeFigureOut">
              <a:rPr lang="es-MX" smtClean="0"/>
              <a:t>14/12/18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4DF7832-DC6D-D141-BCBF-4C552A8F5998}" type="slidenum">
              <a:rPr lang="es-MX" smtClean="0"/>
              <a:t>‹Nº›</a:t>
            </a:fld>
            <a:endParaRPr lang="es-MX"/>
          </a:p>
        </p:txBody>
      </p:sp>
    </p:spTree>
    <p:extLst>
      <p:ext uri="{BB962C8B-B14F-4D97-AF65-F5344CB8AC3E}">
        <p14:creationId xmlns:p14="http://schemas.microsoft.com/office/powerpoint/2010/main" val="2692397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365" y="853440"/>
            <a:ext cx="2506801" cy="2987040"/>
          </a:xfrm>
        </p:spPr>
        <p:txBody>
          <a:bodyPr anchor="b"/>
          <a:lstStyle>
            <a:lvl1pPr>
              <a:defRPr sz="272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304282" y="1843196"/>
            <a:ext cx="3934778" cy="909743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35365" y="3840480"/>
            <a:ext cx="2506801" cy="7114964"/>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7B379F18-E349-804C-A636-9236F6EB009D}" type="datetimeFigureOut">
              <a:rPr lang="es-MX" smtClean="0"/>
              <a:t>14/12/18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4DF7832-DC6D-D141-BCBF-4C552A8F5998}" type="slidenum">
              <a:rPr lang="es-MX" smtClean="0"/>
              <a:t>‹Nº›</a:t>
            </a:fld>
            <a:endParaRPr lang="es-MX"/>
          </a:p>
        </p:txBody>
      </p:sp>
    </p:spTree>
    <p:extLst>
      <p:ext uri="{BB962C8B-B14F-4D97-AF65-F5344CB8AC3E}">
        <p14:creationId xmlns:p14="http://schemas.microsoft.com/office/powerpoint/2010/main" val="275075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681570"/>
            <a:ext cx="6703695" cy="247438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4353" y="3407833"/>
            <a:ext cx="6703695" cy="8122498"/>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534353" y="11865189"/>
            <a:ext cx="1748790" cy="681567"/>
          </a:xfrm>
          <a:prstGeom prst="rect">
            <a:avLst/>
          </a:prstGeom>
        </p:spPr>
        <p:txBody>
          <a:bodyPr vert="horz" lIns="91440" tIns="45720" rIns="91440" bIns="45720" rtlCol="0" anchor="ctr"/>
          <a:lstStyle>
            <a:lvl1pPr algn="l">
              <a:defRPr sz="1020">
                <a:solidFill>
                  <a:schemeClr val="tx1">
                    <a:tint val="75000"/>
                  </a:schemeClr>
                </a:solidFill>
              </a:defRPr>
            </a:lvl1pPr>
          </a:lstStyle>
          <a:p>
            <a:fld id="{7B379F18-E349-804C-A636-9236F6EB009D}" type="datetimeFigureOut">
              <a:rPr lang="es-MX" smtClean="0"/>
              <a:t>14/12/18</a:t>
            </a:fld>
            <a:endParaRPr lang="es-MX"/>
          </a:p>
        </p:txBody>
      </p:sp>
      <p:sp>
        <p:nvSpPr>
          <p:cNvPr id="5" name="Footer Placeholder 4"/>
          <p:cNvSpPr>
            <a:spLocks noGrp="1"/>
          </p:cNvSpPr>
          <p:nvPr>
            <p:ph type="ftr" sz="quarter" idx="3"/>
          </p:nvPr>
        </p:nvSpPr>
        <p:spPr>
          <a:xfrm>
            <a:off x="2574608" y="11865189"/>
            <a:ext cx="2623185" cy="68156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5489258" y="11865189"/>
            <a:ext cx="1748790" cy="681567"/>
          </a:xfrm>
          <a:prstGeom prst="rect">
            <a:avLst/>
          </a:prstGeom>
        </p:spPr>
        <p:txBody>
          <a:bodyPr vert="horz" lIns="91440" tIns="45720" rIns="91440" bIns="45720" rtlCol="0" anchor="ctr"/>
          <a:lstStyle>
            <a:lvl1pPr algn="r">
              <a:defRPr sz="1020">
                <a:solidFill>
                  <a:schemeClr val="tx1">
                    <a:tint val="75000"/>
                  </a:schemeClr>
                </a:solidFill>
              </a:defRPr>
            </a:lvl1pPr>
          </a:lstStyle>
          <a:p>
            <a:fld id="{24DF7832-DC6D-D141-BCBF-4C552A8F5998}" type="slidenum">
              <a:rPr lang="es-MX" smtClean="0"/>
              <a:t>‹Nº›</a:t>
            </a:fld>
            <a:endParaRPr lang="es-MX"/>
          </a:p>
        </p:txBody>
      </p:sp>
    </p:spTree>
    <p:extLst>
      <p:ext uri="{BB962C8B-B14F-4D97-AF65-F5344CB8AC3E}">
        <p14:creationId xmlns:p14="http://schemas.microsoft.com/office/powerpoint/2010/main" val="3642282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eiba.org.mx/publicaciones/Ciudad_Reglas14febrero17.pdf" TargetMode="External"/><Relationship Id="rId13" Type="http://schemas.openxmlformats.org/officeDocument/2006/relationships/image" Target="../media/image5.jpg"/><Relationship Id="rId3" Type="http://schemas.openxmlformats.org/officeDocument/2006/relationships/image" Target="../media/image1.png"/><Relationship Id="rId7" Type="http://schemas.openxmlformats.org/officeDocument/2006/relationships/hyperlink" Target="https://ceiba.org.mx/publicaciones/Consejo%20Editorial/2018_DS_Julia_&amp;_Enrique_Config46.pdf" TargetMode="External"/><Relationship Id="rId12" Type="http://schemas.openxmlformats.org/officeDocument/2006/relationships/hyperlink" Target="https://ceiba.org.mx/category/agenda-ambiental/portafolio-materiales/economia-circular/" TargetMode="External"/><Relationship Id="rId17" Type="http://schemas.openxmlformats.org/officeDocument/2006/relationships/image" Target="../media/image8.png"/><Relationship Id="rId2" Type="http://schemas.openxmlformats.org/officeDocument/2006/relationships/notesSlide" Target="../notesSlides/notesSlide1.xml"/><Relationship Id="rId16" Type="http://schemas.openxmlformats.org/officeDocument/2006/relationships/image" Target="../media/image7.tiff"/><Relationship Id="rId1" Type="http://schemas.openxmlformats.org/officeDocument/2006/relationships/slideLayout" Target="../slideLayouts/slideLayout7.xml"/><Relationship Id="rId6" Type="http://schemas.openxmlformats.org/officeDocument/2006/relationships/hyperlink" Target="https://ceiba.org.mx/publicaciones/ceiba/20180530_CEIBA_2019-2025.pdf" TargetMode="External"/><Relationship Id="rId11" Type="http://schemas.openxmlformats.org/officeDocument/2006/relationships/image" Target="../media/image4.png"/><Relationship Id="rId5" Type="http://schemas.openxmlformats.org/officeDocument/2006/relationships/image" Target="../media/image3.png"/><Relationship Id="rId15" Type="http://schemas.openxmlformats.org/officeDocument/2006/relationships/image" Target="../media/image6.jpg"/><Relationship Id="rId10" Type="http://schemas.openxmlformats.org/officeDocument/2006/relationships/hyperlink" Target="https://ceiba.org.mx/quienes-somos/junta-directiva/" TargetMode="External"/><Relationship Id="rId4" Type="http://schemas.openxmlformats.org/officeDocument/2006/relationships/image" Target="../media/image2.jpg"/><Relationship Id="rId9" Type="http://schemas.openxmlformats.org/officeDocument/2006/relationships/hyperlink" Target="https://ceiba.org.mx/gaceta-digital-de-ceiba/" TargetMode="External"/><Relationship Id="rId14" Type="http://schemas.openxmlformats.org/officeDocument/2006/relationships/hyperlink" Target="https://ceiba.org.mx/jcl-reservas-agua-para-siempre/" TargetMode="External"/></Relationships>
</file>

<file path=ppt/slides/_rels/slide2.xml.rels><?xml version="1.0" encoding="UTF-8" standalone="yes"?>
<Relationships xmlns="http://schemas.openxmlformats.org/package/2006/relationships"><Relationship Id="rId13" Type="http://schemas.openxmlformats.org/officeDocument/2006/relationships/hyperlink" Target="https://www.cbd.int/conferences/2018/cop-14/documents" TargetMode="External"/><Relationship Id="rId18" Type="http://schemas.openxmlformats.org/officeDocument/2006/relationships/image" Target="../media/image12.jpg"/><Relationship Id="rId26" Type="http://schemas.openxmlformats.org/officeDocument/2006/relationships/image" Target="../media/image16.jpg"/><Relationship Id="rId39" Type="http://schemas.openxmlformats.org/officeDocument/2006/relationships/image" Target="../media/image23.jpeg"/><Relationship Id="rId21" Type="http://schemas.openxmlformats.org/officeDocument/2006/relationships/hyperlink" Target="https://ceiba.org.mx/sembrando-vida-secretaria-de-bienestar/" TargetMode="External"/><Relationship Id="rId34" Type="http://schemas.openxmlformats.org/officeDocument/2006/relationships/hyperlink" Target="http://www.un.org/sustainabledevelopment/es/education/" TargetMode="External"/><Relationship Id="rId42" Type="http://schemas.openxmlformats.org/officeDocument/2006/relationships/hyperlink" Target="http://www.un.org/sustainabledevelopment/es/economic-growth/" TargetMode="External"/><Relationship Id="rId47" Type="http://schemas.openxmlformats.org/officeDocument/2006/relationships/image" Target="../media/image27.jpeg"/><Relationship Id="rId50" Type="http://schemas.openxmlformats.org/officeDocument/2006/relationships/hyperlink" Target="http://www.un.org/sustainabledevelopment/es/sustainable-consumption-production/" TargetMode="External"/><Relationship Id="rId55" Type="http://schemas.openxmlformats.org/officeDocument/2006/relationships/image" Target="../media/image31.jpeg"/><Relationship Id="rId7" Type="http://schemas.openxmlformats.org/officeDocument/2006/relationships/hyperlink" Target="http://www.onu.org.mx/agenda-2030/objetivos-del-desarrollo-sostenible/" TargetMode="External"/><Relationship Id="rId2" Type="http://schemas.openxmlformats.org/officeDocument/2006/relationships/image" Target="../media/image9.jpg"/><Relationship Id="rId16" Type="http://schemas.openxmlformats.org/officeDocument/2006/relationships/image" Target="../media/image11.emf"/><Relationship Id="rId29" Type="http://schemas.openxmlformats.org/officeDocument/2006/relationships/image" Target="../media/image18.jpeg"/><Relationship Id="rId11" Type="http://schemas.openxmlformats.org/officeDocument/2006/relationships/hyperlink" Target="https://cop24.gov.pl/" TargetMode="External"/><Relationship Id="rId24" Type="http://schemas.openxmlformats.org/officeDocument/2006/relationships/image" Target="../media/image15.jpg"/><Relationship Id="rId32" Type="http://schemas.openxmlformats.org/officeDocument/2006/relationships/hyperlink" Target="http://www.un.org/sustainabledevelopment/es/hunger/" TargetMode="External"/><Relationship Id="rId37" Type="http://schemas.openxmlformats.org/officeDocument/2006/relationships/image" Target="../media/image22.jpeg"/><Relationship Id="rId40" Type="http://schemas.openxmlformats.org/officeDocument/2006/relationships/hyperlink" Target="http://www.un.org/sustainabledevelopment/es/energy/" TargetMode="External"/><Relationship Id="rId45" Type="http://schemas.openxmlformats.org/officeDocument/2006/relationships/image" Target="../media/image26.jpeg"/><Relationship Id="rId53" Type="http://schemas.openxmlformats.org/officeDocument/2006/relationships/image" Target="../media/image30.jpeg"/><Relationship Id="rId58" Type="http://schemas.openxmlformats.org/officeDocument/2006/relationships/hyperlink" Target="http://www.un.org/sustainabledevelopment/es/oceans/" TargetMode="External"/><Relationship Id="rId5" Type="http://schemas.openxmlformats.org/officeDocument/2006/relationships/hyperlink" Target="https://www.stockholmresilience.org/research/planetary-boundaries.html" TargetMode="External"/><Relationship Id="rId61" Type="http://schemas.openxmlformats.org/officeDocument/2006/relationships/image" Target="../media/image34.jpeg"/><Relationship Id="rId19" Type="http://schemas.openxmlformats.org/officeDocument/2006/relationships/hyperlink" Target="https://ceiba.org.mx/category/agenda-ambiental/portafolio-desarrollo-sostenible/portafolio-refineria-dos-bocas/" TargetMode="External"/><Relationship Id="rId14" Type="http://schemas.openxmlformats.org/officeDocument/2006/relationships/hyperlink" Target="https://ceiba.org.mx/gaceta-digital-de-ceiba/" TargetMode="External"/><Relationship Id="rId22" Type="http://schemas.openxmlformats.org/officeDocument/2006/relationships/image" Target="../media/image14.jpg"/><Relationship Id="rId27" Type="http://schemas.openxmlformats.org/officeDocument/2006/relationships/image" Target="../media/image17.emf"/><Relationship Id="rId30" Type="http://schemas.openxmlformats.org/officeDocument/2006/relationships/hyperlink" Target="http://www.un.org/sustainabledevelopment/es/health/" TargetMode="External"/><Relationship Id="rId35" Type="http://schemas.openxmlformats.org/officeDocument/2006/relationships/image" Target="../media/image21.jpeg"/><Relationship Id="rId43" Type="http://schemas.openxmlformats.org/officeDocument/2006/relationships/image" Target="../media/image25.jpeg"/><Relationship Id="rId48" Type="http://schemas.openxmlformats.org/officeDocument/2006/relationships/hyperlink" Target="http://www.un.org/sustainabledevelopment/es/cities/" TargetMode="External"/><Relationship Id="rId56" Type="http://schemas.openxmlformats.org/officeDocument/2006/relationships/hyperlink" Target="http://www.un.org/sustainabledevelopment/es/globalpartnerships/" TargetMode="External"/><Relationship Id="rId8" Type="http://schemas.openxmlformats.org/officeDocument/2006/relationships/hyperlink" Target="http://newsroom.unfccc.int/es/acuerdo-de-paris/" TargetMode="External"/><Relationship Id="rId51" Type="http://schemas.openxmlformats.org/officeDocument/2006/relationships/image" Target="../media/image29.jpeg"/><Relationship Id="rId3" Type="http://schemas.openxmlformats.org/officeDocument/2006/relationships/hyperlink" Target="http://www.un.org/sustainabledevelopment/es/peace-justice/" TargetMode="External"/><Relationship Id="rId12" Type="http://schemas.openxmlformats.org/officeDocument/2006/relationships/hyperlink" Target="https://unfccc.int/es/process/the-paris-agreement/nationally-determined-contributions/ndc-registry" TargetMode="External"/><Relationship Id="rId17" Type="http://schemas.openxmlformats.org/officeDocument/2006/relationships/hyperlink" Target="https://ceiba.org.mx/category/agenda-ambiental/portafolio-desarrollo-sostenible/portafolio-tren-maya-y-transistmico/" TargetMode="External"/><Relationship Id="rId25" Type="http://schemas.openxmlformats.org/officeDocument/2006/relationships/hyperlink" Target="https://ceiba.org.mx/publicaciones/ANP/2018_Sierra.Nevada_Hist.Biocult_gbecerra.pdf" TargetMode="External"/><Relationship Id="rId33" Type="http://schemas.openxmlformats.org/officeDocument/2006/relationships/image" Target="../media/image20.jpeg"/><Relationship Id="rId38" Type="http://schemas.openxmlformats.org/officeDocument/2006/relationships/hyperlink" Target="http://www.un.org/sustainabledevelopment/es/water-and-sanitation/" TargetMode="External"/><Relationship Id="rId46" Type="http://schemas.openxmlformats.org/officeDocument/2006/relationships/hyperlink" Target="http://www.un.org/sustainabledevelopment/es/inequality/" TargetMode="External"/><Relationship Id="rId59" Type="http://schemas.openxmlformats.org/officeDocument/2006/relationships/image" Target="../media/image33.jpeg"/><Relationship Id="rId20" Type="http://schemas.openxmlformats.org/officeDocument/2006/relationships/image" Target="../media/image13.JPG"/><Relationship Id="rId41" Type="http://schemas.openxmlformats.org/officeDocument/2006/relationships/image" Target="../media/image24.jpeg"/><Relationship Id="rId54" Type="http://schemas.openxmlformats.org/officeDocument/2006/relationships/hyperlink" Target="http://www.un.org/sustainabledevelopment/es/biodiversity/" TargetMode="External"/><Relationship Id="rId6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s://ceiba.org.mx/publicaciones/GermanGD/170901_Transgresiones.Planeta_GGD_Config44.pdf" TargetMode="External"/><Relationship Id="rId15" Type="http://schemas.openxmlformats.org/officeDocument/2006/relationships/hyperlink" Target="https://ceiba.org.mx/category/agenda-ambiental/portafolio-desarrollo-sostenible/portafolio-aeropuerto-internacional-cdmx/" TargetMode="External"/><Relationship Id="rId23" Type="http://schemas.openxmlformats.org/officeDocument/2006/relationships/hyperlink" Target="https://ceiba.org.mx/publicaciones/Consejo%20Editorial/2018_Resiliencia.Urbana.Terr_yosura.pdf" TargetMode="External"/><Relationship Id="rId28" Type="http://schemas.openxmlformats.org/officeDocument/2006/relationships/hyperlink" Target="http://www.un.org/sustainabledevelopment/es/poverty/" TargetMode="External"/><Relationship Id="rId36" Type="http://schemas.openxmlformats.org/officeDocument/2006/relationships/hyperlink" Target="http://www.un.org/sustainabledevelopment/es/gender-equality/" TargetMode="External"/><Relationship Id="rId49" Type="http://schemas.openxmlformats.org/officeDocument/2006/relationships/image" Target="../media/image28.jpeg"/><Relationship Id="rId57" Type="http://schemas.openxmlformats.org/officeDocument/2006/relationships/image" Target="../media/image32.jpeg"/><Relationship Id="rId10" Type="http://schemas.openxmlformats.org/officeDocument/2006/relationships/hyperlink" Target="https://www.unisdr.org/conferences/2017/globalplatform/es/about" TargetMode="External"/><Relationship Id="rId31" Type="http://schemas.openxmlformats.org/officeDocument/2006/relationships/image" Target="../media/image19.jpeg"/><Relationship Id="rId44" Type="http://schemas.openxmlformats.org/officeDocument/2006/relationships/hyperlink" Target="http://www.un.org/sustainabledevelopment/es/infrastructure/" TargetMode="External"/><Relationship Id="rId52" Type="http://schemas.openxmlformats.org/officeDocument/2006/relationships/hyperlink" Target="http://www.un.org/sustainabledevelopment/es/climate-change-2/" TargetMode="External"/><Relationship Id="rId60" Type="http://schemas.openxmlformats.org/officeDocument/2006/relationships/hyperlink" Target="https://www.un.org/sustainabledevelopment/es/development-agenda/" TargetMode="External"/><Relationship Id="rId4" Type="http://schemas.openxmlformats.org/officeDocument/2006/relationships/image" Target="../media/image10.jpeg"/><Relationship Id="rId9" Type="http://schemas.openxmlformats.org/officeDocument/2006/relationships/hyperlink" Target="http://www.un.org/sustainabledevelopment/es/objetivos-de-desarrollo-sostenib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n 36">
            <a:extLst>
              <a:ext uri="{FF2B5EF4-FFF2-40B4-BE49-F238E27FC236}">
                <a16:creationId xmlns:a16="http://schemas.microsoft.com/office/drawing/2014/main" id="{618FE36A-892F-4A40-96A6-60FEE7AED0B0}"/>
              </a:ext>
            </a:extLst>
          </p:cNvPr>
          <p:cNvPicPr>
            <a:picLocks noChangeAspect="1"/>
          </p:cNvPicPr>
          <p:nvPr/>
        </p:nvPicPr>
        <p:blipFill>
          <a:blip r:embed="rId3">
            <a:extLst>
              <a:ext uri="{BEBA8EAE-BF5A-486C-A8C5-ECC9F3942E4B}">
                <a14:imgProps xmlns:a14="http://schemas.microsoft.com/office/drawing/2010/main">
                  <a14:imgLayer>
                    <a14:imgEffect>
                      <a14:sharpenSoften amount="50000"/>
                    </a14:imgEffect>
                  </a14:imgLayer>
                </a14:imgProps>
              </a:ext>
            </a:extLst>
          </a:blip>
          <a:stretch>
            <a:fillRect/>
          </a:stretch>
        </p:blipFill>
        <p:spPr>
          <a:xfrm>
            <a:off x="2224031" y="2168065"/>
            <a:ext cx="2816837" cy="2349437"/>
          </a:xfrm>
          <a:prstGeom prst="rect">
            <a:avLst/>
          </a:prstGeom>
        </p:spPr>
      </p:pic>
      <p:sp>
        <p:nvSpPr>
          <p:cNvPr id="7" name="Rectángulo 6">
            <a:extLst>
              <a:ext uri="{FF2B5EF4-FFF2-40B4-BE49-F238E27FC236}">
                <a16:creationId xmlns:a16="http://schemas.microsoft.com/office/drawing/2014/main" id="{29A4273B-0F32-6C40-8725-AFE2F61D4EDA}"/>
              </a:ext>
            </a:extLst>
          </p:cNvPr>
          <p:cNvSpPr/>
          <p:nvPr/>
        </p:nvSpPr>
        <p:spPr>
          <a:xfrm>
            <a:off x="650899" y="385435"/>
            <a:ext cx="6470602" cy="886479"/>
          </a:xfrm>
          <a:prstGeom prst="rect">
            <a:avLst/>
          </a:prstGeom>
          <a:solidFill>
            <a:srgbClr val="FFD579"/>
          </a:solidFill>
          <a:ln w="19050">
            <a:solidFill>
              <a:srgbClr val="00905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MX"/>
          </a:p>
        </p:txBody>
      </p:sp>
      <p:graphicFrame>
        <p:nvGraphicFramePr>
          <p:cNvPr id="5" name="Tabla 4">
            <a:extLst>
              <a:ext uri="{FF2B5EF4-FFF2-40B4-BE49-F238E27FC236}">
                <a16:creationId xmlns:a16="http://schemas.microsoft.com/office/drawing/2014/main" id="{68360826-D5A9-5A43-B3D9-8A1DA3560113}"/>
              </a:ext>
            </a:extLst>
          </p:cNvPr>
          <p:cNvGraphicFramePr>
            <a:graphicFrameLocks noGrp="1"/>
          </p:cNvGraphicFramePr>
          <p:nvPr>
            <p:extLst>
              <p:ext uri="{D42A27DB-BD31-4B8C-83A1-F6EECF244321}">
                <p14:modId xmlns:p14="http://schemas.microsoft.com/office/powerpoint/2010/main" val="2125669281"/>
              </p:ext>
            </p:extLst>
          </p:nvPr>
        </p:nvGraphicFramePr>
        <p:xfrm>
          <a:off x="487680" y="447674"/>
          <a:ext cx="6797040" cy="762000"/>
        </p:xfrm>
        <a:graphic>
          <a:graphicData uri="http://schemas.openxmlformats.org/drawingml/2006/table">
            <a:tbl>
              <a:tblPr firstRow="1" bandRow="1">
                <a:tableStyleId>{2D5ABB26-0587-4C30-8999-92F81FD0307C}</a:tableStyleId>
              </a:tblPr>
              <a:tblGrid>
                <a:gridCol w="817609">
                  <a:extLst>
                    <a:ext uri="{9D8B030D-6E8A-4147-A177-3AD203B41FA5}">
                      <a16:colId xmlns:a16="http://schemas.microsoft.com/office/drawing/2014/main" val="1212011465"/>
                    </a:ext>
                  </a:extLst>
                </a:gridCol>
                <a:gridCol w="4882267">
                  <a:extLst>
                    <a:ext uri="{9D8B030D-6E8A-4147-A177-3AD203B41FA5}">
                      <a16:colId xmlns:a16="http://schemas.microsoft.com/office/drawing/2014/main" val="2481478968"/>
                    </a:ext>
                  </a:extLst>
                </a:gridCol>
                <a:gridCol w="1097164">
                  <a:extLst>
                    <a:ext uri="{9D8B030D-6E8A-4147-A177-3AD203B41FA5}">
                      <a16:colId xmlns:a16="http://schemas.microsoft.com/office/drawing/2014/main" val="2804684810"/>
                    </a:ext>
                  </a:extLst>
                </a:gridCol>
              </a:tblGrid>
              <a:tr h="549891">
                <a:tc>
                  <a:txBody>
                    <a:bodyPr/>
                    <a:lstStyle/>
                    <a:p>
                      <a:endParaRPr lang="es-MX" dirty="0"/>
                    </a:p>
                  </a:txBody>
                  <a:tcPr/>
                </a:tc>
                <a:tc>
                  <a:txBody>
                    <a:bodyPr/>
                    <a:lstStyle/>
                    <a:p>
                      <a:pPr algn="ctr"/>
                      <a:r>
                        <a:rPr lang="es-ES" sz="4400" b="1" i="1" kern="1200" dirty="0">
                          <a:solidFill>
                            <a:srgbClr val="006639"/>
                          </a:solidFill>
                          <a:effectLst/>
                          <a:latin typeface="Ink Free" panose="03080402000500000000" pitchFamily="66" charset="0"/>
                          <a:ea typeface="+mn-ea"/>
                          <a:cs typeface="+mn-cs"/>
                        </a:rPr>
                        <a:t>Sustentabilidad</a:t>
                      </a:r>
                      <a:endParaRPr lang="es-MX" sz="4400" b="1" dirty="0">
                        <a:solidFill>
                          <a:srgbClr val="006639"/>
                        </a:solidFill>
                        <a:latin typeface="Ink Free" panose="03080402000500000000" pitchFamily="66" charset="0"/>
                      </a:endParaRPr>
                    </a:p>
                  </a:txBody>
                  <a:tcPr/>
                </a:tc>
                <a:tc>
                  <a:txBody>
                    <a:bodyPr/>
                    <a:lstStyle/>
                    <a:p>
                      <a:endParaRPr lang="es-MX" dirty="0"/>
                    </a:p>
                  </a:txBody>
                  <a:tcPr/>
                </a:tc>
                <a:extLst>
                  <a:ext uri="{0D108BD9-81ED-4DB2-BD59-A6C34878D82A}">
                    <a16:rowId xmlns:a16="http://schemas.microsoft.com/office/drawing/2014/main" val="396465247"/>
                  </a:ext>
                </a:extLst>
              </a:tr>
            </a:tbl>
          </a:graphicData>
        </a:graphic>
      </p:graphicFrame>
      <p:pic>
        <p:nvPicPr>
          <p:cNvPr id="8" name="Imagen 7" descr="Imagen que contiene gráficos vectoriales&#10;&#10;&#10;&#10;Descripción generada automáticamente">
            <a:extLst>
              <a:ext uri="{FF2B5EF4-FFF2-40B4-BE49-F238E27FC236}">
                <a16:creationId xmlns:a16="http://schemas.microsoft.com/office/drawing/2014/main" id="{DD2BDEBB-CC7F-7A43-8E73-AD3D93260C30}"/>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64191" y="557530"/>
            <a:ext cx="481965" cy="542290"/>
          </a:xfrm>
          <a:prstGeom prst="rect">
            <a:avLst/>
          </a:prstGeom>
          <a:solidFill>
            <a:srgbClr val="FFD579"/>
          </a:solidFill>
        </p:spPr>
      </p:pic>
      <p:pic>
        <p:nvPicPr>
          <p:cNvPr id="9" name="Imagen 8">
            <a:extLst>
              <a:ext uri="{FF2B5EF4-FFF2-40B4-BE49-F238E27FC236}">
                <a16:creationId xmlns:a16="http://schemas.microsoft.com/office/drawing/2014/main" id="{8E539DBA-1378-D04C-AA77-D419358694D1}"/>
              </a:ext>
            </a:extLst>
          </p:cNvPr>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09510" y="558800"/>
            <a:ext cx="537210" cy="541020"/>
          </a:xfrm>
          <a:prstGeom prst="rect">
            <a:avLst/>
          </a:prstGeom>
          <a:solidFill>
            <a:srgbClr val="FFD579"/>
          </a:solidFill>
        </p:spPr>
      </p:pic>
      <p:sp>
        <p:nvSpPr>
          <p:cNvPr id="10" name="CuadroTexto 9">
            <a:extLst>
              <a:ext uri="{FF2B5EF4-FFF2-40B4-BE49-F238E27FC236}">
                <a16:creationId xmlns:a16="http://schemas.microsoft.com/office/drawing/2014/main" id="{135625C4-9613-0E42-BBE0-6CD8336A01BF}"/>
              </a:ext>
            </a:extLst>
          </p:cNvPr>
          <p:cNvSpPr txBox="1"/>
          <p:nvPr/>
        </p:nvSpPr>
        <p:spPr>
          <a:xfrm>
            <a:off x="925554" y="1288344"/>
            <a:ext cx="6294861" cy="230832"/>
          </a:xfrm>
          <a:prstGeom prst="rect">
            <a:avLst/>
          </a:prstGeom>
          <a:noFill/>
        </p:spPr>
        <p:txBody>
          <a:bodyPr wrap="square" rtlCol="0">
            <a:spAutoFit/>
          </a:bodyPr>
          <a:lstStyle/>
          <a:p>
            <a:pPr algn="ctr"/>
            <a:r>
              <a:rPr lang="es-MX" sz="900" dirty="0">
                <a:latin typeface="Ink Free" panose="03080402000500000000" pitchFamily="66" charset="0"/>
              </a:rPr>
              <a:t>Ciudad de México         Gaceta digital del Centro Interdisciplinario de Biodiversidad y Ambiente, A. C.        2</a:t>
            </a:r>
            <a:r>
              <a:rPr lang="es-MX" sz="900" baseline="30000" dirty="0">
                <a:latin typeface="Ink Free" panose="03080402000500000000" pitchFamily="66" charset="0"/>
              </a:rPr>
              <a:t>do</a:t>
            </a:r>
            <a:r>
              <a:rPr lang="es-MX" sz="900" dirty="0">
                <a:latin typeface="Ink Free" panose="03080402000500000000" pitchFamily="66" charset="0"/>
              </a:rPr>
              <a:t> semestre 2018</a:t>
            </a:r>
          </a:p>
        </p:txBody>
      </p:sp>
      <p:cxnSp>
        <p:nvCxnSpPr>
          <p:cNvPr id="14" name="Conector recto 13">
            <a:extLst>
              <a:ext uri="{FF2B5EF4-FFF2-40B4-BE49-F238E27FC236}">
                <a16:creationId xmlns:a16="http://schemas.microsoft.com/office/drawing/2014/main" id="{8859D898-F90B-6C4F-AA22-1C28F382637F}"/>
              </a:ext>
            </a:extLst>
          </p:cNvPr>
          <p:cNvCxnSpPr>
            <a:cxnSpLocks/>
          </p:cNvCxnSpPr>
          <p:nvPr/>
        </p:nvCxnSpPr>
        <p:spPr>
          <a:xfrm>
            <a:off x="650899" y="1521675"/>
            <a:ext cx="6470602" cy="0"/>
          </a:xfrm>
          <a:prstGeom prst="line">
            <a:avLst/>
          </a:prstGeom>
          <a:ln w="19050">
            <a:solidFill>
              <a:srgbClr val="009051"/>
            </a:solidFill>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9CABF580-E6B7-3F48-A785-20B848E04346}"/>
              </a:ext>
            </a:extLst>
          </p:cNvPr>
          <p:cNvSpPr txBox="1"/>
          <p:nvPr/>
        </p:nvSpPr>
        <p:spPr>
          <a:xfrm>
            <a:off x="650902" y="1508820"/>
            <a:ext cx="4423670" cy="1015663"/>
          </a:xfrm>
          <a:prstGeom prst="rect">
            <a:avLst/>
          </a:prstGeom>
          <a:noFill/>
        </p:spPr>
        <p:txBody>
          <a:bodyPr wrap="square" rtlCol="0">
            <a:spAutoFit/>
          </a:bodyPr>
          <a:lstStyle/>
          <a:p>
            <a:r>
              <a:rPr lang="es-MX" sz="2100" dirty="0"/>
              <a:t>Integración de la sustentabilidad ambiental en las políticas de desarrollo</a:t>
            </a:r>
          </a:p>
          <a:p>
            <a:pPr algn="just"/>
            <a:r>
              <a:rPr lang="es-MX" sz="900" i="1" dirty="0">
                <a:latin typeface="Baskerville Old Face" panose="02020602080505020303" pitchFamily="18" charset="77"/>
              </a:rPr>
              <a:t>Julia Carabias Lillo</a:t>
            </a:r>
          </a:p>
          <a:p>
            <a:pPr algn="just"/>
            <a:r>
              <a:rPr lang="es-MX" sz="900" i="1" dirty="0">
                <a:latin typeface="Baskerville Old Face" panose="02020602080505020303" pitchFamily="18" charset="77"/>
              </a:rPr>
              <a:t>Enrique Provencio Durazo</a:t>
            </a:r>
          </a:p>
        </p:txBody>
      </p:sp>
      <p:sp>
        <p:nvSpPr>
          <p:cNvPr id="17" name="CuadroTexto 16">
            <a:extLst>
              <a:ext uri="{FF2B5EF4-FFF2-40B4-BE49-F238E27FC236}">
                <a16:creationId xmlns:a16="http://schemas.microsoft.com/office/drawing/2014/main" id="{65BE140C-B240-1144-BEE8-B3DF087C39AB}"/>
              </a:ext>
            </a:extLst>
          </p:cNvPr>
          <p:cNvSpPr txBox="1"/>
          <p:nvPr/>
        </p:nvSpPr>
        <p:spPr>
          <a:xfrm>
            <a:off x="650899" y="2526318"/>
            <a:ext cx="1498987" cy="3416320"/>
          </a:xfrm>
          <a:prstGeom prst="rect">
            <a:avLst/>
          </a:prstGeom>
          <a:noFill/>
        </p:spPr>
        <p:txBody>
          <a:bodyPr wrap="square" rtlCol="0">
            <a:spAutoFit/>
          </a:bodyPr>
          <a:lstStyle/>
          <a:p>
            <a:pPr algn="just"/>
            <a:r>
              <a:rPr lang="es-MX" sz="900" dirty="0">
                <a:latin typeface="Baskerville Old Face" panose="02020602080505020303" pitchFamily="18" charset="77"/>
                <a:ea typeface="Baskerville" panose="02020502070401020303" pitchFamily="18" charset="0"/>
              </a:rPr>
              <a:t>El mundo es cada vez más consciente de que los impactos y alteraciones en el funcionamiento de la naturaleza, que provoca el modelo dominante de desarrollo, ponen en riesgo el bienestar de las presentes y, más aún, de las futuras generaciones. Lo mismo ocurre en México. Las afectaciones ambientales en el mundo, sean pérdida de biodiversidad, calentamiento global, cambios de uso de suelo, acidificación de los océanos, alteración del ciclo hidrológico y de los flujos de nutrientes, erosión de los suelos y la contaminación atmosférica, entre otros, no se están logrando revertir a pesar de los esfuerzos multilaterales.</a:t>
            </a:r>
            <a:endParaRPr lang="es-MX" sz="300" dirty="0">
              <a:latin typeface="Baskerville Old Face" panose="02020602080505020303" pitchFamily="18" charset="77"/>
              <a:ea typeface="Baskerville" panose="02020502070401020303" pitchFamily="18" charset="0"/>
            </a:endParaRPr>
          </a:p>
        </p:txBody>
      </p:sp>
      <p:sp>
        <p:nvSpPr>
          <p:cNvPr id="18" name="Rectángulo 17">
            <a:extLst>
              <a:ext uri="{FF2B5EF4-FFF2-40B4-BE49-F238E27FC236}">
                <a16:creationId xmlns:a16="http://schemas.microsoft.com/office/drawing/2014/main" id="{0175A788-FBD6-4443-9969-96D90C8F45CA}"/>
              </a:ext>
            </a:extLst>
          </p:cNvPr>
          <p:cNvSpPr/>
          <p:nvPr/>
        </p:nvSpPr>
        <p:spPr>
          <a:xfrm>
            <a:off x="2149011" y="4436958"/>
            <a:ext cx="1498988" cy="1477328"/>
          </a:xfrm>
          <a:prstGeom prst="rect">
            <a:avLst/>
          </a:prstGeom>
        </p:spPr>
        <p:txBody>
          <a:bodyPr wrap="square">
            <a:spAutoFit/>
          </a:bodyPr>
          <a:lstStyle/>
          <a:p>
            <a:pPr algn="just"/>
            <a:r>
              <a:rPr lang="es-MX" sz="900" dirty="0">
                <a:latin typeface="Baskerville Old Face" panose="02020602080505020303" pitchFamily="18" charset="77"/>
              </a:rPr>
              <a:t>Todos estos cambios tienen repercusiones directas en los </a:t>
            </a:r>
            <a:r>
              <a:rPr lang="es-MX" sz="850" dirty="0">
                <a:latin typeface="Baskerville Old Face" panose="02020602080505020303" pitchFamily="18" charset="77"/>
              </a:rPr>
              <a:t>grandes problemas nacionales,</a:t>
            </a:r>
            <a:r>
              <a:rPr lang="es-MX" sz="900" dirty="0">
                <a:latin typeface="Baskerville Old Face" panose="02020602080505020303" pitchFamily="18" charset="77"/>
              </a:rPr>
              <a:t> ya que afectan la seguridad alimentaria, minan la calidad de vida y reducen la disponibilidad de agua dulce de calidad, lo que hace más difícil erradicar la pobreza y reducir la desigualdad.</a:t>
            </a:r>
            <a:endParaRPr lang="es-MX" sz="900" dirty="0"/>
          </a:p>
        </p:txBody>
      </p:sp>
      <p:cxnSp>
        <p:nvCxnSpPr>
          <p:cNvPr id="26" name="Conector recto 25">
            <a:extLst>
              <a:ext uri="{FF2B5EF4-FFF2-40B4-BE49-F238E27FC236}">
                <a16:creationId xmlns:a16="http://schemas.microsoft.com/office/drawing/2014/main" id="{F70062A3-8C02-F14A-89AA-1FAF76348F3F}"/>
              </a:ext>
            </a:extLst>
          </p:cNvPr>
          <p:cNvCxnSpPr>
            <a:cxnSpLocks/>
          </p:cNvCxnSpPr>
          <p:nvPr/>
        </p:nvCxnSpPr>
        <p:spPr>
          <a:xfrm>
            <a:off x="650020" y="5953247"/>
            <a:ext cx="6470602" cy="0"/>
          </a:xfrm>
          <a:prstGeom prst="line">
            <a:avLst/>
          </a:prstGeom>
          <a:ln w="19050">
            <a:solidFill>
              <a:srgbClr val="009051"/>
            </a:solidFill>
          </a:ln>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id="{129C51B4-C34F-8546-BCCE-4D4D25CD2EF7}"/>
              </a:ext>
            </a:extLst>
          </p:cNvPr>
          <p:cNvSpPr txBox="1"/>
          <p:nvPr/>
        </p:nvSpPr>
        <p:spPr>
          <a:xfrm>
            <a:off x="5150460" y="1557944"/>
            <a:ext cx="1102289" cy="1169551"/>
          </a:xfrm>
          <a:prstGeom prst="rect">
            <a:avLst/>
          </a:prstGeom>
          <a:noFill/>
        </p:spPr>
        <p:txBody>
          <a:bodyPr wrap="square" rtlCol="0">
            <a:spAutoFit/>
          </a:bodyPr>
          <a:lstStyle/>
          <a:p>
            <a:pPr algn="r"/>
            <a:r>
              <a:rPr lang="es-MX" sz="1400" dirty="0"/>
              <a:t>Propuestas </a:t>
            </a:r>
            <a:br>
              <a:rPr lang="es-MX" sz="1400" dirty="0"/>
            </a:br>
            <a:r>
              <a:rPr lang="es-MX" sz="1400" dirty="0"/>
              <a:t>de CeIBA </a:t>
            </a:r>
            <a:br>
              <a:rPr lang="es-MX" sz="1400" dirty="0"/>
            </a:br>
            <a:r>
              <a:rPr lang="es-MX" sz="1400" dirty="0"/>
              <a:t>para política </a:t>
            </a:r>
            <a:br>
              <a:rPr lang="es-MX" sz="1400" dirty="0"/>
            </a:br>
            <a:r>
              <a:rPr lang="es-MX" sz="1400" dirty="0"/>
              <a:t>ambiental </a:t>
            </a:r>
            <a:br>
              <a:rPr lang="es-MX" sz="1400" dirty="0"/>
            </a:br>
            <a:r>
              <a:rPr lang="es-MX" sz="1400" dirty="0"/>
              <a:t>2019 - 2025</a:t>
            </a:r>
            <a:endParaRPr lang="es-MX" sz="1700" dirty="0"/>
          </a:p>
        </p:txBody>
      </p:sp>
      <p:sp>
        <p:nvSpPr>
          <p:cNvPr id="23" name="Rectángulo 22">
            <a:extLst>
              <a:ext uri="{FF2B5EF4-FFF2-40B4-BE49-F238E27FC236}">
                <a16:creationId xmlns:a16="http://schemas.microsoft.com/office/drawing/2014/main" id="{886A1FF8-51CD-DF49-BC4D-A850993828BC}"/>
              </a:ext>
            </a:extLst>
          </p:cNvPr>
          <p:cNvSpPr/>
          <p:nvPr/>
        </p:nvSpPr>
        <p:spPr>
          <a:xfrm>
            <a:off x="5145236" y="2648764"/>
            <a:ext cx="1975386" cy="3277820"/>
          </a:xfrm>
          <a:prstGeom prst="rect">
            <a:avLst/>
          </a:prstGeom>
        </p:spPr>
        <p:txBody>
          <a:bodyPr wrap="square">
            <a:spAutoFit/>
          </a:bodyPr>
          <a:lstStyle/>
          <a:p>
            <a:pPr algn="just">
              <a:spcAft>
                <a:spcPts val="600"/>
              </a:spcAft>
            </a:pPr>
            <a:r>
              <a:rPr lang="es-MX" sz="900" dirty="0">
                <a:latin typeface="Baskerville Old Face" panose="02020602080505020303" pitchFamily="18" charset="77"/>
              </a:rPr>
              <a:t>Contribución a la reflexión nacional sobre puntos de programa del próximo Plan Nacional de Desarrollo, el jueves 7 de junio, con la firma de 111 socios, CeIBA presentó sus «</a:t>
            </a:r>
            <a:r>
              <a:rPr lang="es-MX" sz="900" i="1" dirty="0">
                <a:latin typeface="Baskerville Old Face" panose="02020602080505020303" pitchFamily="18" charset="77"/>
              </a:rPr>
              <a:t>Planteamientos estratégicos para la política ambiental y el desarrollo sustentable 2019 – 2025</a:t>
            </a:r>
            <a:r>
              <a:rPr lang="es-MX" sz="900" dirty="0">
                <a:latin typeface="Baskerville Old Face" panose="02020602080505020303" pitchFamily="18" charset="77"/>
              </a:rPr>
              <a:t>». Documento que aborda temas clave sobre la sustentabilidad ambiental del desarrollo, con objeto de proponer medidas de reorientación, innovación, fortalecimiento y consolidación de las políticas ambientales, con un horizonte de largo plazo, un alcance más profundo y ambicioso y siempre en clave de derechos humanos: biodiversidad, manejo integrado del paisaje, disponibilidad y calidad del agua, descarbonización energética, adaptación al cambio climático, economía circular y elevar la prioridad de las políticas ambientales y el gasto ambiental…                  </a:t>
            </a:r>
            <a:r>
              <a:rPr lang="es-MX" sz="900" i="1" u="sng" dirty="0">
                <a:solidFill>
                  <a:srgbClr val="0432FF"/>
                </a:solidFill>
                <a:latin typeface="Baskerville Old Face" panose="02020602080505020303" pitchFamily="18" charset="77"/>
                <a:hlinkClick r:id="rId6"/>
              </a:rPr>
              <a:t>Ir al documento</a:t>
            </a:r>
            <a:endParaRPr lang="es-MX" sz="900" dirty="0"/>
          </a:p>
        </p:txBody>
      </p:sp>
      <p:sp>
        <p:nvSpPr>
          <p:cNvPr id="24" name="Rectángulo 23">
            <a:extLst>
              <a:ext uri="{FF2B5EF4-FFF2-40B4-BE49-F238E27FC236}">
                <a16:creationId xmlns:a16="http://schemas.microsoft.com/office/drawing/2014/main" id="{E674A334-CA3C-EC4C-B1EC-F8871FABF93D}"/>
              </a:ext>
            </a:extLst>
          </p:cNvPr>
          <p:cNvSpPr/>
          <p:nvPr/>
        </p:nvSpPr>
        <p:spPr>
          <a:xfrm>
            <a:off x="3647123" y="4439600"/>
            <a:ext cx="1498988" cy="1477328"/>
          </a:xfrm>
          <a:prstGeom prst="rect">
            <a:avLst/>
          </a:prstGeom>
        </p:spPr>
        <p:txBody>
          <a:bodyPr wrap="square">
            <a:spAutoFit/>
          </a:bodyPr>
          <a:lstStyle/>
          <a:p>
            <a:pPr algn="just"/>
            <a:r>
              <a:rPr lang="es-MX" sz="900" dirty="0">
                <a:latin typeface="Baskerville Old Face" panose="02020602080505020303" pitchFamily="18" charset="77"/>
              </a:rPr>
              <a:t>El Estado mexicano está obligado a cumplir con la Constitución y garantizar el derecho a un medio ambiente sano para el desarrollo y el bienestar. Para ello es indispensable modificar las instituciones y las políticas económicas y sociales…           </a:t>
            </a:r>
            <a:r>
              <a:rPr lang="es-MX" sz="900" i="1" u="sng" dirty="0">
                <a:solidFill>
                  <a:srgbClr val="0432FF"/>
                </a:solidFill>
                <a:latin typeface="Baskerville Old Face" panose="02020602080505020303" pitchFamily="18" charset="77"/>
                <a:hlinkClick r:id="rId7"/>
              </a:rPr>
              <a:t>Ir al artículo</a:t>
            </a:r>
            <a:endParaRPr lang="es-MX" sz="900" i="1" u="sng" dirty="0">
              <a:solidFill>
                <a:srgbClr val="0432FF"/>
              </a:solidFill>
            </a:endParaRPr>
          </a:p>
        </p:txBody>
      </p:sp>
      <p:sp>
        <p:nvSpPr>
          <p:cNvPr id="25" name="CuadroTexto 24">
            <a:extLst>
              <a:ext uri="{FF2B5EF4-FFF2-40B4-BE49-F238E27FC236}">
                <a16:creationId xmlns:a16="http://schemas.microsoft.com/office/drawing/2014/main" id="{FA06E3BE-F101-3B4F-9D2F-6EBA1230A31C}"/>
              </a:ext>
            </a:extLst>
          </p:cNvPr>
          <p:cNvSpPr txBox="1"/>
          <p:nvPr/>
        </p:nvSpPr>
        <p:spPr>
          <a:xfrm>
            <a:off x="659230" y="8728767"/>
            <a:ext cx="1595946" cy="2723823"/>
          </a:xfrm>
          <a:prstGeom prst="rect">
            <a:avLst/>
          </a:prstGeom>
          <a:noFill/>
        </p:spPr>
        <p:txBody>
          <a:bodyPr wrap="square" rtlCol="0">
            <a:spAutoFit/>
          </a:bodyPr>
          <a:lstStyle/>
          <a:p>
            <a:pPr algn="just"/>
            <a:r>
              <a:rPr lang="es-MX" sz="900" dirty="0">
                <a:latin typeface="Baskerville Old Face" panose="02020602080505020303" pitchFamily="18" charset="77"/>
              </a:rPr>
              <a:t>En el caso del orden urbano, se ha reconocido que los dispositivos jurídicos juegan un papel muy importante en la generalización de un conjunto de representaciones sobre el espacio. Recientemente el tema ha quedado claramente formulado desde la geografía, en particular aquella influida por la tradición filosfófica pragmatista. De esta nueva aproximación se destaca que en el régimen urbanístico se produce una especie de sinergia entre dos tipos de discurso que tienen una fuerza performativa notable: el texto legal y el mapa. </a:t>
            </a:r>
          </a:p>
        </p:txBody>
      </p:sp>
      <p:sp>
        <p:nvSpPr>
          <p:cNvPr id="11" name="Rectángulo 10">
            <a:extLst>
              <a:ext uri="{FF2B5EF4-FFF2-40B4-BE49-F238E27FC236}">
                <a16:creationId xmlns:a16="http://schemas.microsoft.com/office/drawing/2014/main" id="{13537F40-05FE-D442-BFF9-6C5BFAB95259}"/>
              </a:ext>
            </a:extLst>
          </p:cNvPr>
          <p:cNvSpPr/>
          <p:nvPr/>
        </p:nvSpPr>
        <p:spPr>
          <a:xfrm>
            <a:off x="2221427" y="9683339"/>
            <a:ext cx="1595947" cy="1754326"/>
          </a:xfrm>
          <a:prstGeom prst="rect">
            <a:avLst/>
          </a:prstGeom>
        </p:spPr>
        <p:txBody>
          <a:bodyPr wrap="square">
            <a:spAutoFit/>
          </a:bodyPr>
          <a:lstStyle/>
          <a:p>
            <a:pPr algn="just"/>
            <a:r>
              <a:rPr lang="es-MX" sz="900" dirty="0">
                <a:latin typeface="Baskerville Old Face" panose="02020602080505020303" pitchFamily="18" charset="77"/>
              </a:rPr>
              <a:t>Cuando un mapa destaca un área con color y designación específica (parque, residencial, industrial...) adquiere mayor fuerza si forma parte de un documento de planeación sancionado legalmente. Esta taxonomía de los espacios, que se produce por medio de dispositivos jurídicos, se complementa con...</a:t>
            </a:r>
            <a:endParaRPr lang="es-MX" sz="900" dirty="0">
              <a:latin typeface="Baskerville Old Face" panose="02020602080505020303" pitchFamily="18" charset="77"/>
              <a:hlinkClick r:id="rId8">
                <a:extLst>
                  <a:ext uri="{A12FA001-AC4F-418D-AE19-62706E023703}">
                    <ahyp:hlinkClr xmlns:ahyp="http://schemas.microsoft.com/office/drawing/2018/hyperlinkcolor" val="tx"/>
                  </a:ext>
                </a:extLst>
              </a:hlinkClick>
            </a:endParaRPr>
          </a:p>
          <a:p>
            <a:pPr algn="r"/>
            <a:r>
              <a:rPr lang="es-MX" sz="900" i="1" u="sng" dirty="0">
                <a:solidFill>
                  <a:srgbClr val="0432FF"/>
                </a:solidFill>
                <a:latin typeface="Baskerville Old Face" panose="02020602080505020303" pitchFamily="18" charset="77"/>
                <a:hlinkClick r:id="rId8">
                  <a:extLst>
                    <a:ext uri="{A12FA001-AC4F-418D-AE19-62706E023703}">
                      <ahyp:hlinkClr xmlns:ahyp="http://schemas.microsoft.com/office/drawing/2018/hyperlinkcolor" val="tx"/>
                    </a:ext>
                  </a:extLst>
                </a:hlinkClick>
              </a:rPr>
              <a:t>Ir al documento</a:t>
            </a:r>
            <a:endParaRPr lang="es-MX" sz="900" i="1" u="sng" dirty="0">
              <a:solidFill>
                <a:srgbClr val="0432FF"/>
              </a:solidFill>
              <a:latin typeface="Baskerville Old Face" panose="02020602080505020303" pitchFamily="18" charset="77"/>
            </a:endParaRPr>
          </a:p>
        </p:txBody>
      </p:sp>
      <p:sp>
        <p:nvSpPr>
          <p:cNvPr id="32" name="Rectángulo 31">
            <a:extLst>
              <a:ext uri="{FF2B5EF4-FFF2-40B4-BE49-F238E27FC236}">
                <a16:creationId xmlns:a16="http://schemas.microsoft.com/office/drawing/2014/main" id="{3818D6D3-E482-D741-B75E-B814BC6A5E31}"/>
              </a:ext>
            </a:extLst>
          </p:cNvPr>
          <p:cNvSpPr/>
          <p:nvPr/>
        </p:nvSpPr>
        <p:spPr>
          <a:xfrm>
            <a:off x="650895" y="11556913"/>
            <a:ext cx="6470602" cy="535764"/>
          </a:xfrm>
          <a:prstGeom prst="rect">
            <a:avLst/>
          </a:prstGeom>
          <a:solidFill>
            <a:srgbClr val="FFD579"/>
          </a:solidFill>
          <a:ln w="19050">
            <a:solidFill>
              <a:srgbClr val="00905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MX" dirty="0"/>
          </a:p>
        </p:txBody>
      </p:sp>
      <p:graphicFrame>
        <p:nvGraphicFramePr>
          <p:cNvPr id="13" name="Tabla 12">
            <a:extLst>
              <a:ext uri="{FF2B5EF4-FFF2-40B4-BE49-F238E27FC236}">
                <a16:creationId xmlns:a16="http://schemas.microsoft.com/office/drawing/2014/main" id="{91E1F467-666C-BD44-9304-A529720F2B45}"/>
              </a:ext>
            </a:extLst>
          </p:cNvPr>
          <p:cNvGraphicFramePr>
            <a:graphicFrameLocks noGrp="1"/>
          </p:cNvGraphicFramePr>
          <p:nvPr>
            <p:extLst>
              <p:ext uri="{D42A27DB-BD31-4B8C-83A1-F6EECF244321}">
                <p14:modId xmlns:p14="http://schemas.microsoft.com/office/powerpoint/2010/main" val="405575538"/>
              </p:ext>
            </p:extLst>
          </p:nvPr>
        </p:nvGraphicFramePr>
        <p:xfrm>
          <a:off x="650895" y="11590924"/>
          <a:ext cx="6470601" cy="457200"/>
        </p:xfrm>
        <a:graphic>
          <a:graphicData uri="http://schemas.openxmlformats.org/drawingml/2006/table">
            <a:tbl>
              <a:tblPr firstRow="1" bandRow="1">
                <a:tableStyleId>{2D5ABB26-0587-4C30-8999-92F81FD0307C}</a:tableStyleId>
              </a:tblPr>
              <a:tblGrid>
                <a:gridCol w="1997055">
                  <a:extLst>
                    <a:ext uri="{9D8B030D-6E8A-4147-A177-3AD203B41FA5}">
                      <a16:colId xmlns:a16="http://schemas.microsoft.com/office/drawing/2014/main" val="1200922797"/>
                    </a:ext>
                  </a:extLst>
                </a:gridCol>
                <a:gridCol w="4473546">
                  <a:extLst>
                    <a:ext uri="{9D8B030D-6E8A-4147-A177-3AD203B41FA5}">
                      <a16:colId xmlns:a16="http://schemas.microsoft.com/office/drawing/2014/main" val="2121466316"/>
                    </a:ext>
                  </a:extLst>
                </a:gridCol>
              </a:tblGrid>
              <a:tr h="370840">
                <a:tc>
                  <a:txBody>
                    <a:bodyPr/>
                    <a:lstStyle/>
                    <a:p>
                      <a:r>
                        <a:rPr lang="es-MX" sz="800" dirty="0"/>
                        <a:t>Edición a cargo de la Coordinación Editorial</a:t>
                      </a:r>
                    </a:p>
                    <a:p>
                      <a:r>
                        <a:rPr lang="es-MX" sz="700" i="0" dirty="0">
                          <a:hlinkClick r:id="rId9"/>
                        </a:rPr>
                        <a:t>https://ceiba.org.mx/gaceta-digital-de-ceiba/</a:t>
                      </a:r>
                      <a:r>
                        <a:rPr lang="es-MX" sz="700" i="0" dirty="0"/>
                        <a:t> </a:t>
                      </a:r>
                      <a:r>
                        <a:rPr lang="es-MX" sz="800" dirty="0"/>
                        <a:t>Ciudad de México, 10 de diciembre 2018</a:t>
                      </a:r>
                    </a:p>
                  </a:txBody>
                  <a:tcPr/>
                </a:tc>
                <a:tc>
                  <a:txBody>
                    <a:bodyPr/>
                    <a:lstStyle/>
                    <a:p>
                      <a:r>
                        <a:rPr lang="es-MX" sz="800" b="1" u="sng" dirty="0">
                          <a:solidFill>
                            <a:srgbClr val="008F00"/>
                          </a:solidFill>
                          <a:hlinkClick r:id="rId10"/>
                        </a:rPr>
                        <a:t>Junta Directiva de CeIBA</a:t>
                      </a:r>
                      <a:r>
                        <a:rPr lang="es-MX" sz="800" dirty="0"/>
                        <a:t>: Enrique Provencio Durazo, presidente; Julia Carabias Lillo, vicepresidente; Antonio Azuela de la Cueva; Cristina Cortinas Durán; Gonzalo Chapela y Mendoza; Germán González Dávila, coordinador editorial; Alejandra Rabasa Salinas; Yosu Rodríguez Aldabe; Araceli Vargas Mena.</a:t>
                      </a:r>
                    </a:p>
                  </a:txBody>
                  <a:tcPr/>
                </a:tc>
                <a:extLst>
                  <a:ext uri="{0D108BD9-81ED-4DB2-BD59-A6C34878D82A}">
                    <a16:rowId xmlns:a16="http://schemas.microsoft.com/office/drawing/2014/main" val="3641192547"/>
                  </a:ext>
                </a:extLst>
              </a:tr>
            </a:tbl>
          </a:graphicData>
        </a:graphic>
      </p:graphicFrame>
      <p:pic>
        <p:nvPicPr>
          <p:cNvPr id="12" name="Imagen 11">
            <a:extLst>
              <a:ext uri="{FF2B5EF4-FFF2-40B4-BE49-F238E27FC236}">
                <a16:creationId xmlns:a16="http://schemas.microsoft.com/office/drawing/2014/main" id="{F49594B6-C921-8441-8A2D-D13928FB3537}"/>
              </a:ext>
            </a:extLst>
          </p:cNvPr>
          <p:cNvPicPr>
            <a:picLocks noChangeAspect="1"/>
          </p:cNvPicPr>
          <p:nvPr/>
        </p:nvPicPr>
        <p:blipFill>
          <a:blip r:embed="rId11"/>
          <a:stretch>
            <a:fillRect/>
          </a:stretch>
        </p:blipFill>
        <p:spPr>
          <a:xfrm>
            <a:off x="6273938" y="1565426"/>
            <a:ext cx="742317" cy="1096151"/>
          </a:xfrm>
          <a:prstGeom prst="rect">
            <a:avLst/>
          </a:prstGeom>
        </p:spPr>
      </p:pic>
      <p:grpSp>
        <p:nvGrpSpPr>
          <p:cNvPr id="33" name="Grupo 32">
            <a:extLst>
              <a:ext uri="{FF2B5EF4-FFF2-40B4-BE49-F238E27FC236}">
                <a16:creationId xmlns:a16="http://schemas.microsoft.com/office/drawing/2014/main" id="{842DA042-65F0-0346-A5A6-842C102C7F6B}"/>
              </a:ext>
            </a:extLst>
          </p:cNvPr>
          <p:cNvGrpSpPr/>
          <p:nvPr/>
        </p:nvGrpSpPr>
        <p:grpSpPr>
          <a:xfrm>
            <a:off x="439355" y="5986361"/>
            <a:ext cx="6681267" cy="1568668"/>
            <a:chOff x="439355" y="5986361"/>
            <a:chExt cx="6681267" cy="1568668"/>
          </a:xfrm>
        </p:grpSpPr>
        <p:sp>
          <p:nvSpPr>
            <p:cNvPr id="30" name="Rectángulo 29">
              <a:extLst>
                <a:ext uri="{FF2B5EF4-FFF2-40B4-BE49-F238E27FC236}">
                  <a16:creationId xmlns:a16="http://schemas.microsoft.com/office/drawing/2014/main" id="{0811B420-30A2-AF43-8E1C-094E294D067B}"/>
                </a:ext>
              </a:extLst>
            </p:cNvPr>
            <p:cNvSpPr/>
            <p:nvPr/>
          </p:nvSpPr>
          <p:spPr>
            <a:xfrm>
              <a:off x="2439268" y="6770199"/>
              <a:ext cx="4675500" cy="784830"/>
            </a:xfrm>
            <a:prstGeom prst="rect">
              <a:avLst/>
            </a:prstGeom>
          </p:spPr>
          <p:txBody>
            <a:bodyPr wrap="square">
              <a:spAutoFit/>
            </a:bodyPr>
            <a:lstStyle/>
            <a:p>
              <a:pPr algn="just"/>
              <a:r>
                <a:rPr lang="es-MX" sz="900" dirty="0">
                  <a:latin typeface="Baskerville Old Face" panose="02020602080505020303" pitchFamily="18" charset="77"/>
                </a:rPr>
                <a:t>La política nacional para la gestión de residuos consiste en reducir la generación y disposición final, fomentar el reciclaje y la reutilización, aplicar la responsabilidad compartida entre los actores involucrados, fomentar la reducción de gases de efecto invernadero y fomentar la creación de infraestructuras y tecnologías…</a:t>
              </a:r>
            </a:p>
            <a:p>
              <a:pPr algn="r"/>
              <a:r>
                <a:rPr lang="es-MX" sz="900" i="1" u="sng" dirty="0">
                  <a:solidFill>
                    <a:srgbClr val="0432FF"/>
                  </a:solidFill>
                  <a:latin typeface="Baskerville Old Face" panose="02020602080505020303" pitchFamily="18" charset="77"/>
                  <a:hlinkClick r:id="rId12"/>
                </a:rPr>
                <a:t>Ir al portafolio sobre economía circular</a:t>
              </a:r>
              <a:endParaRPr lang="es-MX" sz="900" i="1" u="sng" dirty="0">
                <a:solidFill>
                  <a:srgbClr val="0432FF"/>
                </a:solidFill>
                <a:latin typeface="Baskerville Old Face" panose="02020602080505020303" pitchFamily="18" charset="77"/>
              </a:endParaRPr>
            </a:p>
          </p:txBody>
        </p:sp>
        <p:sp>
          <p:nvSpPr>
            <p:cNvPr id="29" name="CuadroTexto 28">
              <a:extLst>
                <a:ext uri="{FF2B5EF4-FFF2-40B4-BE49-F238E27FC236}">
                  <a16:creationId xmlns:a16="http://schemas.microsoft.com/office/drawing/2014/main" id="{9A9196CB-146C-B247-8D58-D5FE81FE39A0}"/>
                </a:ext>
              </a:extLst>
            </p:cNvPr>
            <p:cNvSpPr txBox="1"/>
            <p:nvPr/>
          </p:nvSpPr>
          <p:spPr>
            <a:xfrm>
              <a:off x="2445121" y="6039162"/>
              <a:ext cx="4675501" cy="723275"/>
            </a:xfrm>
            <a:prstGeom prst="rect">
              <a:avLst/>
            </a:prstGeom>
            <a:noFill/>
          </p:spPr>
          <p:txBody>
            <a:bodyPr wrap="square" rtlCol="0">
              <a:spAutoFit/>
            </a:bodyPr>
            <a:lstStyle/>
            <a:p>
              <a:r>
                <a:rPr lang="es-MX" sz="1600" dirty="0"/>
                <a:t>Legislación nacional de residuos y oportunidades para desarrollar la economía circular en México</a:t>
              </a:r>
            </a:p>
            <a:p>
              <a:pPr algn="r"/>
              <a:r>
                <a:rPr lang="es-MX" sz="900" i="1" dirty="0">
                  <a:latin typeface="Baskerville Old Face" panose="02020602080505020303" pitchFamily="18" charset="77"/>
                </a:rPr>
                <a:t>Cristina Cortinas Durán</a:t>
              </a:r>
            </a:p>
          </p:txBody>
        </p:sp>
        <p:pic>
          <p:nvPicPr>
            <p:cNvPr id="4" name="Imagen 3">
              <a:extLst>
                <a:ext uri="{FF2B5EF4-FFF2-40B4-BE49-F238E27FC236}">
                  <a16:creationId xmlns:a16="http://schemas.microsoft.com/office/drawing/2014/main" id="{A2F85762-8FA6-A848-9E91-91D5AF5C8CAB}"/>
                </a:ext>
              </a:extLst>
            </p:cNvPr>
            <p:cNvPicPr>
              <a:picLocks noChangeAspect="1"/>
            </p:cNvPicPr>
            <p:nvPr/>
          </p:nvPicPr>
          <p:blipFill>
            <a:blip r:embed="rId13"/>
            <a:stretch>
              <a:fillRect/>
            </a:stretch>
          </p:blipFill>
          <p:spPr>
            <a:xfrm>
              <a:off x="439355" y="5986361"/>
              <a:ext cx="1901400" cy="1541843"/>
            </a:xfrm>
            <a:prstGeom prst="rect">
              <a:avLst/>
            </a:prstGeom>
          </p:spPr>
        </p:pic>
      </p:grpSp>
      <p:cxnSp>
        <p:nvCxnSpPr>
          <p:cNvPr id="28" name="Conector recto 27">
            <a:extLst>
              <a:ext uri="{FF2B5EF4-FFF2-40B4-BE49-F238E27FC236}">
                <a16:creationId xmlns:a16="http://schemas.microsoft.com/office/drawing/2014/main" id="{A8082CAD-D120-B54C-8C16-7D11275B82A8}"/>
              </a:ext>
            </a:extLst>
          </p:cNvPr>
          <p:cNvCxnSpPr>
            <a:cxnSpLocks/>
          </p:cNvCxnSpPr>
          <p:nvPr/>
        </p:nvCxnSpPr>
        <p:spPr>
          <a:xfrm>
            <a:off x="650020" y="7550989"/>
            <a:ext cx="6470602" cy="0"/>
          </a:xfrm>
          <a:prstGeom prst="line">
            <a:avLst/>
          </a:prstGeom>
          <a:ln w="19050">
            <a:solidFill>
              <a:srgbClr val="009051"/>
            </a:solidFill>
          </a:ln>
        </p:spPr>
        <p:style>
          <a:lnRef idx="1">
            <a:schemeClr val="accent1"/>
          </a:lnRef>
          <a:fillRef idx="0">
            <a:schemeClr val="accent1"/>
          </a:fillRef>
          <a:effectRef idx="0">
            <a:schemeClr val="accent1"/>
          </a:effectRef>
          <a:fontRef idx="minor">
            <a:schemeClr val="tx1"/>
          </a:fontRef>
        </p:style>
      </p:cxnSp>
      <p:grpSp>
        <p:nvGrpSpPr>
          <p:cNvPr id="15" name="Grupo 14">
            <a:extLst>
              <a:ext uri="{FF2B5EF4-FFF2-40B4-BE49-F238E27FC236}">
                <a16:creationId xmlns:a16="http://schemas.microsoft.com/office/drawing/2014/main" id="{3021D607-28AA-1942-9CB9-16FFFFF71642}"/>
              </a:ext>
            </a:extLst>
          </p:cNvPr>
          <p:cNvGrpSpPr/>
          <p:nvPr/>
        </p:nvGrpSpPr>
        <p:grpSpPr>
          <a:xfrm>
            <a:off x="3980604" y="7637817"/>
            <a:ext cx="3140020" cy="3830058"/>
            <a:chOff x="3938063" y="7707764"/>
            <a:chExt cx="3078192" cy="3847207"/>
          </a:xfrm>
        </p:grpSpPr>
        <p:sp>
          <p:nvSpPr>
            <p:cNvPr id="22" name="CuadroTexto 21">
              <a:extLst>
                <a:ext uri="{FF2B5EF4-FFF2-40B4-BE49-F238E27FC236}">
                  <a16:creationId xmlns:a16="http://schemas.microsoft.com/office/drawing/2014/main" id="{1F47E792-3F2C-A94E-95FB-D8159EEB9321}"/>
                </a:ext>
              </a:extLst>
            </p:cNvPr>
            <p:cNvSpPr txBox="1"/>
            <p:nvPr/>
          </p:nvSpPr>
          <p:spPr>
            <a:xfrm>
              <a:off x="3938063" y="7707764"/>
              <a:ext cx="3078192" cy="3847207"/>
            </a:xfrm>
            <a:prstGeom prst="rect">
              <a:avLst/>
            </a:prstGeom>
            <a:noFill/>
            <a:ln w="19050">
              <a:solidFill>
                <a:srgbClr val="008F00"/>
              </a:solidFill>
            </a:ln>
          </p:spPr>
          <p:txBody>
            <a:bodyPr wrap="square" rtlCol="0">
              <a:spAutoFit/>
            </a:bodyPr>
            <a:lstStyle/>
            <a:p>
              <a:pPr algn="ctr"/>
              <a:r>
                <a:rPr lang="es-MX" sz="2000" dirty="0"/>
                <a:t>Por qué las reservas de agua constituyen un avance</a:t>
              </a:r>
            </a:p>
            <a:p>
              <a:pPr algn="ctr">
                <a:spcBef>
                  <a:spcPts val="600"/>
                </a:spcBef>
              </a:pPr>
              <a:r>
                <a:rPr lang="es-MX" sz="1000" i="1" dirty="0">
                  <a:latin typeface="Baskerville Old Face" panose="02020602080505020303" pitchFamily="18" charset="77"/>
                </a:rPr>
                <a:t>Julia Carabias Lillo</a:t>
              </a:r>
            </a:p>
            <a:p>
              <a:pPr algn="ctr"/>
              <a:endParaRPr lang="es-MX" sz="1200" i="1" dirty="0">
                <a:latin typeface="Baskerville Old Face" panose="02020602080505020303" pitchFamily="18" charset="77"/>
              </a:endParaRPr>
            </a:p>
            <a:p>
              <a:pPr algn="ctr"/>
              <a:endParaRPr lang="es-MX" sz="1500" dirty="0"/>
            </a:p>
            <a:p>
              <a:pPr algn="ctr"/>
              <a:endParaRPr lang="es-MX" sz="1500" dirty="0"/>
            </a:p>
            <a:p>
              <a:pPr algn="ctr"/>
              <a:endParaRPr lang="es-MX" sz="1500" dirty="0"/>
            </a:p>
            <a:p>
              <a:pPr algn="ctr"/>
              <a:endParaRPr lang="es-MX" sz="1500" dirty="0"/>
            </a:p>
            <a:p>
              <a:pPr algn="ctr"/>
              <a:endParaRPr lang="es-MX" sz="1500" dirty="0"/>
            </a:p>
            <a:p>
              <a:pPr algn="just"/>
              <a:r>
                <a:rPr lang="es-MX" sz="900" dirty="0">
                  <a:latin typeface="Baskerville Old Face" panose="02020602080505020303" pitchFamily="18" charset="77"/>
                </a:rPr>
                <a:t>Con beligerancia asombrosa se ha asociado a este instrumento de gestión del agua para la conservación con la falsedad de su privatización. Reservas de agua, vedas y concesiones son tres instrumentos diferentes, cada uno con su propio propósito y marco normativo. En conjunto, las diez reservas de agua decretadas protegen 80 por ciento del caudal de agua actualmente disponible en 295 cuencas. Resulta paradójico que las vedas que hoy tanto defienden algunos solo protegían 14 por ciento del volumen que actualmente sí protegen los diez decretos. Y en ninguno de ellos se reserva agua para uso hidroeléctrico…</a:t>
              </a:r>
            </a:p>
            <a:p>
              <a:pPr algn="r"/>
              <a:r>
                <a:rPr lang="es-MX" sz="900" i="1" u="sng" dirty="0">
                  <a:solidFill>
                    <a:srgbClr val="0432FF"/>
                  </a:solidFill>
                  <a:latin typeface="Baskerville Old Face" panose="02020602080505020303" pitchFamily="18" charset="77"/>
                  <a:hlinkClick r:id="rId14"/>
                </a:rPr>
                <a:t>Ir al análisis</a:t>
              </a:r>
              <a:endParaRPr lang="es-MX" sz="900" i="1" u="sng" dirty="0">
                <a:solidFill>
                  <a:srgbClr val="0432FF"/>
                </a:solidFill>
                <a:latin typeface="Baskerville Old Face" panose="02020602080505020303" pitchFamily="18" charset="77"/>
              </a:endParaRPr>
            </a:p>
          </p:txBody>
        </p:sp>
        <p:pic>
          <p:nvPicPr>
            <p:cNvPr id="6" name="Imagen 5">
              <a:extLst>
                <a:ext uri="{FF2B5EF4-FFF2-40B4-BE49-F238E27FC236}">
                  <a16:creationId xmlns:a16="http://schemas.microsoft.com/office/drawing/2014/main" id="{F7D4E245-E273-2941-A71E-501AC627A1DD}"/>
                </a:ext>
              </a:extLst>
            </p:cNvPr>
            <p:cNvPicPr>
              <a:picLocks noChangeAspect="1"/>
            </p:cNvPicPr>
            <p:nvPr/>
          </p:nvPicPr>
          <p:blipFill>
            <a:blip r:embed="rId15"/>
            <a:stretch>
              <a:fillRect/>
            </a:stretch>
          </p:blipFill>
          <p:spPr>
            <a:xfrm>
              <a:off x="4021937" y="8670446"/>
              <a:ext cx="2888563" cy="1192550"/>
            </a:xfrm>
            <a:prstGeom prst="rect">
              <a:avLst/>
            </a:prstGeom>
          </p:spPr>
        </p:pic>
      </p:grpSp>
      <p:sp>
        <p:nvSpPr>
          <p:cNvPr id="3" name="Rectángulo 2">
            <a:extLst>
              <a:ext uri="{FF2B5EF4-FFF2-40B4-BE49-F238E27FC236}">
                <a16:creationId xmlns:a16="http://schemas.microsoft.com/office/drawing/2014/main" id="{F9973D4C-6BEE-FF45-A1BD-DB3D4A286276}"/>
              </a:ext>
            </a:extLst>
          </p:cNvPr>
          <p:cNvSpPr/>
          <p:nvPr/>
        </p:nvSpPr>
        <p:spPr>
          <a:xfrm>
            <a:off x="715761" y="7638548"/>
            <a:ext cx="3057577" cy="938719"/>
          </a:xfrm>
          <a:prstGeom prst="rect">
            <a:avLst/>
          </a:prstGeom>
        </p:spPr>
        <p:txBody>
          <a:bodyPr wrap="square">
            <a:spAutoFit/>
          </a:bodyPr>
          <a:lstStyle/>
          <a:p>
            <a:pPr algn="ctr"/>
            <a:r>
              <a:rPr lang="es-MX" sz="2000" dirty="0"/>
              <a:t>Acerca del orden en el crecimiento urbano</a:t>
            </a:r>
          </a:p>
          <a:p>
            <a:pPr algn="ctr">
              <a:spcBef>
                <a:spcPts val="600"/>
              </a:spcBef>
            </a:pPr>
            <a:r>
              <a:rPr lang="es-MX" sz="1000" i="1" dirty="0">
                <a:latin typeface="Baskerville Old Face" panose="02020602080505020303" pitchFamily="18" charset="77"/>
              </a:rPr>
              <a:t>Antonio Azuela de la Cueva</a:t>
            </a:r>
          </a:p>
        </p:txBody>
      </p:sp>
      <p:sp>
        <p:nvSpPr>
          <p:cNvPr id="19" name="Rectángulo 18">
            <a:extLst>
              <a:ext uri="{FF2B5EF4-FFF2-40B4-BE49-F238E27FC236}">
                <a16:creationId xmlns:a16="http://schemas.microsoft.com/office/drawing/2014/main" id="{DDEC3D1E-5BDF-0C4D-83A6-F8C0340B6151}"/>
              </a:ext>
            </a:extLst>
          </p:cNvPr>
          <p:cNvSpPr/>
          <p:nvPr/>
        </p:nvSpPr>
        <p:spPr>
          <a:xfrm>
            <a:off x="650020" y="7635782"/>
            <a:ext cx="3189060" cy="3830058"/>
          </a:xfrm>
          <a:prstGeom prst="rect">
            <a:avLst/>
          </a:prstGeom>
          <a:noFill/>
          <a:ln w="1905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1" name="Imagen 20">
            <a:extLst>
              <a:ext uri="{FF2B5EF4-FFF2-40B4-BE49-F238E27FC236}">
                <a16:creationId xmlns:a16="http://schemas.microsoft.com/office/drawing/2014/main" id="{45B546A3-F8B3-634F-BD41-095E18D2129E}"/>
              </a:ext>
            </a:extLst>
          </p:cNvPr>
          <p:cNvPicPr>
            <a:picLocks noChangeAspect="1"/>
          </p:cNvPicPr>
          <p:nvPr/>
        </p:nvPicPr>
        <p:blipFill>
          <a:blip r:embed="rId16"/>
          <a:stretch>
            <a:fillRect/>
          </a:stretch>
        </p:blipFill>
        <p:spPr>
          <a:xfrm>
            <a:off x="2288924" y="8596208"/>
            <a:ext cx="1465953" cy="1097679"/>
          </a:xfrm>
          <a:prstGeom prst="rect">
            <a:avLst/>
          </a:prstGeom>
        </p:spPr>
      </p:pic>
      <p:pic>
        <p:nvPicPr>
          <p:cNvPr id="20" name="Imagen 19">
            <a:extLst>
              <a:ext uri="{FF2B5EF4-FFF2-40B4-BE49-F238E27FC236}">
                <a16:creationId xmlns:a16="http://schemas.microsoft.com/office/drawing/2014/main" id="{ADD95D4C-488F-F445-A6C6-B43FF165A23B}"/>
              </a:ext>
            </a:extLst>
          </p:cNvPr>
          <p:cNvPicPr>
            <a:picLocks noChangeAspect="1"/>
          </p:cNvPicPr>
          <p:nvPr/>
        </p:nvPicPr>
        <p:blipFill>
          <a:blip r:embed="rId17"/>
          <a:stretch>
            <a:fillRect/>
          </a:stretch>
        </p:blipFill>
        <p:spPr>
          <a:xfrm>
            <a:off x="660001" y="1320751"/>
            <a:ext cx="295365" cy="137121"/>
          </a:xfrm>
          <a:prstGeom prst="rect">
            <a:avLst/>
          </a:prstGeom>
        </p:spPr>
      </p:pic>
    </p:spTree>
    <p:extLst>
      <p:ext uri="{BB962C8B-B14F-4D97-AF65-F5344CB8AC3E}">
        <p14:creationId xmlns:p14="http://schemas.microsoft.com/office/powerpoint/2010/main" val="751013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ángulo 36">
            <a:extLst>
              <a:ext uri="{FF2B5EF4-FFF2-40B4-BE49-F238E27FC236}">
                <a16:creationId xmlns:a16="http://schemas.microsoft.com/office/drawing/2014/main" id="{C2603B04-ABBE-1C49-92C3-D5AA152FD0D5}"/>
              </a:ext>
            </a:extLst>
          </p:cNvPr>
          <p:cNvSpPr/>
          <p:nvPr/>
        </p:nvSpPr>
        <p:spPr>
          <a:xfrm>
            <a:off x="702779" y="7912219"/>
            <a:ext cx="6340925" cy="1449993"/>
          </a:xfrm>
          <a:prstGeom prst="rect">
            <a:avLst/>
          </a:prstGeom>
          <a:noFill/>
          <a:ln w="19050">
            <a:solidFill>
              <a:srgbClr val="008F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a:p>
        </p:txBody>
      </p:sp>
      <p:pic>
        <p:nvPicPr>
          <p:cNvPr id="32" name="Imagen 31" descr="Imagen que contiene texto, mapa&#10;&#10;&#10;&#10;Descripción generada automáticamente">
            <a:extLst>
              <a:ext uri="{FF2B5EF4-FFF2-40B4-BE49-F238E27FC236}">
                <a16:creationId xmlns:a16="http://schemas.microsoft.com/office/drawing/2014/main" id="{931D5E8E-EC2B-7544-8A2C-62B2D37F26CB}"/>
              </a:ext>
            </a:extLst>
          </p:cNvPr>
          <p:cNvPicPr>
            <a:picLocks noChangeAspect="1"/>
          </p:cNvPicPr>
          <p:nvPr/>
        </p:nvPicPr>
        <p:blipFill rotWithShape="1">
          <a:blip r:embed="rId2"/>
          <a:srcRect t="11383"/>
          <a:stretch/>
        </p:blipFill>
        <p:spPr>
          <a:xfrm>
            <a:off x="3864495" y="5187044"/>
            <a:ext cx="3733734" cy="2594862"/>
          </a:xfrm>
          <a:prstGeom prst="rect">
            <a:avLst/>
          </a:prstGeom>
        </p:spPr>
      </p:pic>
      <p:pic>
        <p:nvPicPr>
          <p:cNvPr id="1041" name="Picture 17" descr="S_SDG_Icons-01-16">
            <a:hlinkClick r:id="rId3"/>
            <a:extLst>
              <a:ext uri="{FF2B5EF4-FFF2-40B4-BE49-F238E27FC236}">
                <a16:creationId xmlns:a16="http://schemas.microsoft.com/office/drawing/2014/main" id="{FEA15A59-3013-7447-8D3F-4C9BF218DB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6135" y="8684268"/>
            <a:ext cx="550433" cy="55043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883E2066-725B-E84B-ACC0-F1F71FE80A39}"/>
              </a:ext>
            </a:extLst>
          </p:cNvPr>
          <p:cNvSpPr txBox="1"/>
          <p:nvPr/>
        </p:nvSpPr>
        <p:spPr>
          <a:xfrm>
            <a:off x="3880337" y="481757"/>
            <a:ext cx="3198296" cy="1092607"/>
          </a:xfrm>
          <a:prstGeom prst="rect">
            <a:avLst/>
          </a:prstGeom>
          <a:noFill/>
        </p:spPr>
        <p:txBody>
          <a:bodyPr wrap="square" rtlCol="0">
            <a:spAutoFit/>
          </a:bodyPr>
          <a:lstStyle/>
          <a:p>
            <a:pPr algn="ctr"/>
            <a:r>
              <a:rPr lang="es-MX" sz="1700" dirty="0"/>
              <a:t>Alcanzar los ODS sólo con</a:t>
            </a:r>
            <a:br>
              <a:rPr lang="es-MX" sz="1700" dirty="0"/>
            </a:br>
            <a:r>
              <a:rPr lang="es-MX" sz="1700" dirty="0"/>
              <a:t>la acción climática y la conservación de la biodiversidad</a:t>
            </a:r>
          </a:p>
          <a:p>
            <a:pPr algn="ctr">
              <a:spcBef>
                <a:spcPts val="600"/>
              </a:spcBef>
            </a:pPr>
            <a:r>
              <a:rPr lang="es-MX" sz="900" i="1" dirty="0">
                <a:latin typeface="Baskerville Old Face" panose="02020602080505020303" pitchFamily="18" charset="77"/>
              </a:rPr>
              <a:t>Coordinación Editorial</a:t>
            </a:r>
          </a:p>
        </p:txBody>
      </p:sp>
      <p:sp>
        <p:nvSpPr>
          <p:cNvPr id="5" name="CuadroTexto 4">
            <a:extLst>
              <a:ext uri="{FF2B5EF4-FFF2-40B4-BE49-F238E27FC236}">
                <a16:creationId xmlns:a16="http://schemas.microsoft.com/office/drawing/2014/main" id="{64BAF794-4A0E-E240-A562-C4DF8E75DF9C}"/>
              </a:ext>
            </a:extLst>
          </p:cNvPr>
          <p:cNvSpPr txBox="1"/>
          <p:nvPr/>
        </p:nvSpPr>
        <p:spPr>
          <a:xfrm>
            <a:off x="629194" y="3658361"/>
            <a:ext cx="1595946" cy="4247317"/>
          </a:xfrm>
          <a:prstGeom prst="rect">
            <a:avLst/>
          </a:prstGeom>
          <a:noFill/>
        </p:spPr>
        <p:txBody>
          <a:bodyPr wrap="square" rtlCol="0">
            <a:spAutoFit/>
          </a:bodyPr>
          <a:lstStyle/>
          <a:p>
            <a:pPr algn="just"/>
            <a:r>
              <a:rPr lang="es-MX" sz="900" dirty="0">
                <a:latin typeface="Baskerville Old Face" panose="02020602080505020303" pitchFamily="18" charset="77"/>
              </a:rPr>
              <a:t>¿Existen límites cuantitativos (materiales) y cualitativos (funcionales) de la biosfera para el crecimiento físico de una economía globalizada?</a:t>
            </a:r>
          </a:p>
          <a:p>
            <a:pPr algn="just"/>
            <a:r>
              <a:rPr lang="es-MX" sz="900" dirty="0">
                <a:latin typeface="Baskerville Old Face" panose="02020602080505020303" pitchFamily="18" charset="77"/>
              </a:rPr>
              <a:t>Añejo problema, que el enfoque de análisis sobre la transgresión de umbrales planetarios replanteó con la publicación, en 2009, de «</a:t>
            </a:r>
            <a:r>
              <a:rPr lang="es-MX" sz="900" i="1" dirty="0">
                <a:latin typeface="Baskerville Old Face" panose="02020602080505020303" pitchFamily="18" charset="77"/>
              </a:rPr>
              <a:t>A safe operating space for Humanity</a:t>
            </a:r>
            <a:r>
              <a:rPr lang="es-MX" sz="900" dirty="0">
                <a:latin typeface="Baskerville Old Face" panose="02020602080505020303" pitchFamily="18" charset="77"/>
              </a:rPr>
              <a:t>», de Rockström </a:t>
            </a:r>
            <a:r>
              <a:rPr lang="es-MX" sz="900" i="1" dirty="0">
                <a:latin typeface="Baskerville Old Face" panose="02020602080505020303" pitchFamily="18" charset="77"/>
              </a:rPr>
              <a:t>et al</a:t>
            </a:r>
            <a:r>
              <a:rPr lang="es-MX" sz="900" dirty="0">
                <a:latin typeface="Baskerville Old Face" panose="02020602080505020303" pitchFamily="18" charset="77"/>
              </a:rPr>
              <a:t> (</a:t>
            </a:r>
            <a:r>
              <a:rPr lang="es-MX" sz="900" i="1" dirty="0">
                <a:latin typeface="Baskerville Old Face" panose="02020602080505020303" pitchFamily="18" charset="77"/>
              </a:rPr>
              <a:t>Nature</a:t>
            </a:r>
            <a:r>
              <a:rPr lang="es-MX" sz="900" dirty="0">
                <a:latin typeface="Baskerville Old Face" panose="02020602080505020303" pitchFamily="18" charset="77"/>
              </a:rPr>
              <a:t> y </a:t>
            </a:r>
            <a:r>
              <a:rPr lang="es-MX" sz="900" i="1" dirty="0">
                <a:latin typeface="Baskerville Old Face" panose="02020602080505020303" pitchFamily="18" charset="77"/>
              </a:rPr>
              <a:t>Ecology and Society</a:t>
            </a:r>
            <a:r>
              <a:rPr lang="es-MX" sz="900" dirty="0">
                <a:latin typeface="Baskerville Old Face" panose="02020602080505020303" pitchFamily="18" charset="77"/>
              </a:rPr>
              <a:t>), que presenta un sistema de indicadores para evaluar el grado de transgresión que las actividades humanas han producido sobre umbrales planetarios de ciertos procesos básicos del sistema Tierra (ST). El modelo fue puesto al día por Steffen W </a:t>
            </a:r>
            <a:r>
              <a:rPr lang="es-MX" sz="900" i="1" dirty="0">
                <a:latin typeface="Baskerville Old Face" panose="02020602080505020303" pitchFamily="18" charset="77"/>
              </a:rPr>
              <a:t>et al </a:t>
            </a:r>
            <a:r>
              <a:rPr lang="es-MX" sz="900" dirty="0">
                <a:latin typeface="Baskerville Old Face" panose="02020602080505020303" pitchFamily="18" charset="77"/>
              </a:rPr>
              <a:t>con la publicación de «</a:t>
            </a:r>
            <a:r>
              <a:rPr lang="es-MX" sz="900" i="1" dirty="0">
                <a:latin typeface="Baskerville Old Face" panose="02020602080505020303" pitchFamily="18" charset="77"/>
              </a:rPr>
              <a:t>Planetary boundaries: guiding human development on a changing planet</a:t>
            </a:r>
            <a:r>
              <a:rPr lang="es-MX" sz="900" dirty="0">
                <a:latin typeface="Baskerville Old Face" panose="02020602080505020303" pitchFamily="18" charset="77"/>
              </a:rPr>
              <a:t>» (</a:t>
            </a:r>
            <a:r>
              <a:rPr lang="es-MX" sz="900" i="1" dirty="0">
                <a:latin typeface="Baskerville Old Face" panose="02020602080505020303" pitchFamily="18" charset="77"/>
              </a:rPr>
              <a:t>Science</a:t>
            </a:r>
            <a:r>
              <a:rPr lang="es-MX" sz="900" dirty="0">
                <a:latin typeface="Baskerville Old Face" panose="02020602080505020303" pitchFamily="18" charset="77"/>
              </a:rPr>
              <a:t> 2015); y el </a:t>
            </a:r>
            <a:r>
              <a:rPr lang="es-MX" sz="900" u="sng" dirty="0">
                <a:solidFill>
                  <a:srgbClr val="0432FF"/>
                </a:solidFill>
                <a:latin typeface="Baskerville Old Face" panose="02020602080505020303" pitchFamily="18" charset="77"/>
                <a:hlinkClick r:id="rId5"/>
              </a:rPr>
              <a:t>Centro de Resiliencia de Estocolmo</a:t>
            </a:r>
            <a:r>
              <a:rPr lang="es-MX" sz="900" dirty="0">
                <a:latin typeface="Baskerville Old Face" panose="02020602080505020303" pitchFamily="18" charset="77"/>
              </a:rPr>
              <a:t> centraliza la información sobre el desarrollo del modelo.</a:t>
            </a:r>
          </a:p>
        </p:txBody>
      </p:sp>
      <p:sp>
        <p:nvSpPr>
          <p:cNvPr id="11" name="CuadroTexto 10">
            <a:extLst>
              <a:ext uri="{FF2B5EF4-FFF2-40B4-BE49-F238E27FC236}">
                <a16:creationId xmlns:a16="http://schemas.microsoft.com/office/drawing/2014/main" id="{30A89CDD-CF62-054C-B9D8-FAED1087CE9D}"/>
              </a:ext>
            </a:extLst>
          </p:cNvPr>
          <p:cNvSpPr txBox="1"/>
          <p:nvPr/>
        </p:nvSpPr>
        <p:spPr>
          <a:xfrm>
            <a:off x="2268549" y="3664902"/>
            <a:ext cx="1595946" cy="4247317"/>
          </a:xfrm>
          <a:prstGeom prst="rect">
            <a:avLst/>
          </a:prstGeom>
          <a:noFill/>
        </p:spPr>
        <p:txBody>
          <a:bodyPr wrap="square" rtlCol="0">
            <a:spAutoFit/>
          </a:bodyPr>
          <a:lstStyle/>
          <a:p>
            <a:pPr algn="just"/>
            <a:r>
              <a:rPr lang="es-MX" sz="900" dirty="0">
                <a:latin typeface="Baskerville Old Face" panose="02020602080505020303" pitchFamily="18" charset="77"/>
              </a:rPr>
              <a:t>Esta forma de traducir los conocimientos científicos sobre el estado actual de degradación del medio ambiente humano, así como los preocupantes escenarios tendenciales que se avizoran, ha logrado facilitar la difusión de los principios de «</a:t>
            </a:r>
            <a:r>
              <a:rPr lang="es-MX" sz="900" i="1" dirty="0">
                <a:latin typeface="Baskerville Old Face" panose="02020602080505020303" pitchFamily="18" charset="77"/>
              </a:rPr>
              <a:t>La Biosfera</a:t>
            </a:r>
            <a:r>
              <a:rPr lang="es-MX" sz="900" dirty="0">
                <a:latin typeface="Baskerville Old Face" panose="02020602080505020303" pitchFamily="18" charset="77"/>
              </a:rPr>
              <a:t>» (</a:t>
            </a:r>
            <a:r>
              <a:rPr lang="es-MX" sz="900" i="1" dirty="0">
                <a:latin typeface="Baskerville Old Face" panose="02020602080505020303" pitchFamily="18" charset="77"/>
              </a:rPr>
              <a:t>Science</a:t>
            </a:r>
            <a:r>
              <a:rPr lang="es-MX" sz="900" dirty="0">
                <a:latin typeface="Baskerville Old Face" panose="02020602080505020303" pitchFamily="18" charset="77"/>
              </a:rPr>
              <a:t> 1970), mejorando la comprensión sobre las características, magnitud y alcances de la crisis ambiental global, así como promoviendo la alfabetización ambiental de los tomadores de decisiones y de los hacedores de políticas públicas. Este estudio ha logrado tal impacto que, además de que las instituciones de las Naciones Unidas involucradas con el desarrollo y el ambiente han adoptado el efoque, la misma Organización de Cooperación y Desarrollo Económicos (OCDE) lo ha tenido que incorporar en la formulación de sus políticas sobre el crecimiento verde…</a:t>
            </a:r>
          </a:p>
          <a:p>
            <a:pPr algn="r"/>
            <a:r>
              <a:rPr lang="es-MX" sz="900" i="1" u="sng" dirty="0">
                <a:solidFill>
                  <a:srgbClr val="0432FF"/>
                </a:solidFill>
                <a:latin typeface="Baskerville Old Face" panose="02020602080505020303" pitchFamily="18" charset="77"/>
                <a:hlinkClick r:id="rId6"/>
              </a:rPr>
              <a:t>Ir al documento</a:t>
            </a:r>
            <a:endParaRPr lang="es-MX" sz="900" i="1" u="sng" dirty="0">
              <a:solidFill>
                <a:srgbClr val="0432FF"/>
              </a:solidFill>
              <a:latin typeface="Baskerville Old Face" panose="02020602080505020303" pitchFamily="18" charset="77"/>
            </a:endParaRPr>
          </a:p>
        </p:txBody>
      </p:sp>
      <p:sp>
        <p:nvSpPr>
          <p:cNvPr id="12" name="CuadroTexto 11">
            <a:extLst>
              <a:ext uri="{FF2B5EF4-FFF2-40B4-BE49-F238E27FC236}">
                <a16:creationId xmlns:a16="http://schemas.microsoft.com/office/drawing/2014/main" id="{E1FD30DB-0A5D-3945-83C4-EFD3A3888A0E}"/>
              </a:ext>
            </a:extLst>
          </p:cNvPr>
          <p:cNvSpPr txBox="1"/>
          <p:nvPr/>
        </p:nvSpPr>
        <p:spPr>
          <a:xfrm>
            <a:off x="3932218" y="1817038"/>
            <a:ext cx="1595946" cy="3554819"/>
          </a:xfrm>
          <a:prstGeom prst="rect">
            <a:avLst/>
          </a:prstGeom>
          <a:noFill/>
        </p:spPr>
        <p:txBody>
          <a:bodyPr wrap="square" rtlCol="0">
            <a:spAutoFit/>
          </a:bodyPr>
          <a:lstStyle/>
          <a:p>
            <a:pPr algn="just"/>
            <a:r>
              <a:rPr lang="es-MX" sz="900" dirty="0">
                <a:latin typeface="Baskerville Old Face" panose="02020602080505020303" pitchFamily="18" charset="77"/>
              </a:rPr>
              <a:t>El cambio climático presenta la mayor amenaza para el desarrollo futuro de la humanidad; sus efectos, sin precedentes y generalizados, afectan más a los más pobres y vulnerables.</a:t>
            </a:r>
          </a:p>
          <a:p>
            <a:pPr algn="just"/>
            <a:r>
              <a:rPr lang="es-MX" sz="900" dirty="0">
                <a:latin typeface="Baskerville Old Face" panose="02020602080505020303" pitchFamily="18" charset="77"/>
              </a:rPr>
              <a:t>Los </a:t>
            </a:r>
            <a:r>
              <a:rPr lang="es-MX" sz="900" u="sng" dirty="0">
                <a:solidFill>
                  <a:srgbClr val="0432FF"/>
                </a:solidFill>
                <a:latin typeface="Baskerville Old Face" panose="02020602080505020303" pitchFamily="18" charset="77"/>
                <a:hlinkClick r:id="rId7"/>
              </a:rPr>
              <a:t>Objetivos de Desarrollo Sostenible </a:t>
            </a:r>
            <a:r>
              <a:rPr lang="es-MX" sz="900" dirty="0">
                <a:latin typeface="Baskerville Old Face" panose="02020602080505020303" pitchFamily="18" charset="77"/>
              </a:rPr>
              <a:t>(ODS) solo serán implementados con éxito si se actúa urgentemente para frenar el cambio climático y lidiar con sus impactos.</a:t>
            </a:r>
          </a:p>
          <a:p>
            <a:pPr algn="just"/>
            <a:r>
              <a:rPr lang="es-MX" sz="900" dirty="0">
                <a:latin typeface="Baskerville Old Face" panose="02020602080505020303" pitchFamily="18" charset="77"/>
              </a:rPr>
              <a:t>En conjunto, los tres planes de acción para después de 2015: el </a:t>
            </a:r>
            <a:r>
              <a:rPr lang="es-MX" sz="900" dirty="0">
                <a:latin typeface="Baskerville Old Face" panose="02020602080505020303" pitchFamily="18" charset="77"/>
                <a:hlinkClick r:id="rId8"/>
              </a:rPr>
              <a:t>Acuerdo de París</a:t>
            </a:r>
            <a:r>
              <a:rPr lang="es-MX" sz="900" dirty="0">
                <a:latin typeface="Baskerville Old Face" panose="02020602080505020303" pitchFamily="18" charset="77"/>
              </a:rPr>
              <a:t>, la </a:t>
            </a:r>
            <a:r>
              <a:rPr lang="es-MX" sz="900" dirty="0">
                <a:latin typeface="Baskerville Old Face" panose="02020602080505020303" pitchFamily="18" charset="77"/>
                <a:hlinkClick r:id="rId9"/>
              </a:rPr>
              <a:t>Agenda 2030 para el Desarrollo Sostenible</a:t>
            </a:r>
            <a:r>
              <a:rPr lang="es-MX" sz="900" dirty="0">
                <a:latin typeface="Baskerville Old Face" panose="02020602080505020303" pitchFamily="18" charset="77"/>
              </a:rPr>
              <a:t> y el </a:t>
            </a:r>
            <a:r>
              <a:rPr lang="es-MX" sz="900" dirty="0">
                <a:latin typeface="Baskerville Old Face" panose="02020602080505020303" pitchFamily="18" charset="77"/>
                <a:hlinkClick r:id="rId10"/>
              </a:rPr>
              <a:t>Marco de Sendai para la Reducción del Riesgo de Desastres</a:t>
            </a:r>
            <a:r>
              <a:rPr lang="es-MX" sz="900" dirty="0">
                <a:latin typeface="Baskerville Old Face" panose="02020602080505020303" pitchFamily="18" charset="77"/>
              </a:rPr>
              <a:t>, proveen las bases para un desarrollo sostenible, bajo en emisiones de gases de efecto invernadero y resiliente en condiciones climáticas cambiantes.</a:t>
            </a:r>
          </a:p>
        </p:txBody>
      </p:sp>
      <p:sp>
        <p:nvSpPr>
          <p:cNvPr id="13" name="CuadroTexto 12">
            <a:extLst>
              <a:ext uri="{FF2B5EF4-FFF2-40B4-BE49-F238E27FC236}">
                <a16:creationId xmlns:a16="http://schemas.microsoft.com/office/drawing/2014/main" id="{A113FBE8-C1B8-AA4A-9391-56CF2A45F288}"/>
              </a:ext>
            </a:extLst>
          </p:cNvPr>
          <p:cNvSpPr txBox="1"/>
          <p:nvPr/>
        </p:nvSpPr>
        <p:spPr>
          <a:xfrm>
            <a:off x="5567354" y="1817038"/>
            <a:ext cx="1595946" cy="3693319"/>
          </a:xfrm>
          <a:prstGeom prst="rect">
            <a:avLst/>
          </a:prstGeom>
          <a:noFill/>
        </p:spPr>
        <p:txBody>
          <a:bodyPr wrap="square" rtlCol="0">
            <a:spAutoFit/>
          </a:bodyPr>
          <a:lstStyle/>
          <a:p>
            <a:pPr algn="just"/>
            <a:r>
              <a:rPr lang="es-MX" sz="900" dirty="0">
                <a:latin typeface="Baskerville Old Face" panose="02020602080505020303" pitchFamily="18" charset="77"/>
              </a:rPr>
              <a:t>La </a:t>
            </a:r>
            <a:r>
              <a:rPr lang="es-MX" sz="900" u="sng" dirty="0">
                <a:solidFill>
                  <a:srgbClr val="0432FF"/>
                </a:solidFill>
                <a:latin typeface="Baskerville Old Face" panose="02020602080505020303" pitchFamily="18" charset="77"/>
                <a:hlinkClick r:id="rId11"/>
              </a:rPr>
              <a:t>COP24 de la CMNUCC</a:t>
            </a:r>
            <a:r>
              <a:rPr lang="es-MX" sz="900" dirty="0">
                <a:latin typeface="Baskerville Old Face" panose="02020602080505020303" pitchFamily="18" charset="77"/>
                <a:hlinkClick r:id="rId11"/>
              </a:rPr>
              <a:t> </a:t>
            </a:r>
            <a:r>
              <a:rPr lang="es-MX" sz="900" dirty="0">
                <a:latin typeface="Baskerville Old Face" panose="02020602080505020303" pitchFamily="18" charset="77"/>
              </a:rPr>
              <a:t>(reunida en Katowice, Polonia) está obligada a tomar los acuerdos que aseguren evitar que la temperatura media global se incremente más allá de +2 grados Celcius, respecto de la temperatura media global preindustrial. Sin embargo, esta temperatura ya se ha incrementado alrededor de +1ºC y las </a:t>
            </a:r>
            <a:r>
              <a:rPr lang="es-MX" sz="900" dirty="0">
                <a:latin typeface="Baskerville Old Face" panose="02020602080505020303" pitchFamily="18" charset="77"/>
                <a:hlinkClick r:id="rId12"/>
              </a:rPr>
              <a:t>Contribuciones Nacionalmente Determinadas </a:t>
            </a:r>
            <a:r>
              <a:rPr lang="es-MX" sz="900" dirty="0">
                <a:latin typeface="Baskerville Old Face" panose="02020602080505020303" pitchFamily="18" charset="77"/>
              </a:rPr>
              <a:t>(NDC) de los países miembros son insuficientes, pues colocan al mundo en la ruta de +3.5ºC.</a:t>
            </a:r>
          </a:p>
          <a:p>
            <a:pPr algn="just"/>
            <a:r>
              <a:rPr lang="es-MX" sz="900" dirty="0">
                <a:latin typeface="Baskerville Old Face" panose="02020602080505020303" pitchFamily="18" charset="77"/>
              </a:rPr>
              <a:t>Además, la pérdida de biodiversidad amenaza más el desarrollo futuro de la humanidad, por lo que la </a:t>
            </a:r>
            <a:r>
              <a:rPr lang="es-MX" sz="900" u="sng" dirty="0">
                <a:solidFill>
                  <a:srgbClr val="0432FF"/>
                </a:solidFill>
                <a:latin typeface="Baskerville Old Face" panose="02020602080505020303" pitchFamily="18" charset="77"/>
                <a:hlinkClick r:id="rId13"/>
              </a:rPr>
              <a:t>COP14 del CBD</a:t>
            </a:r>
            <a:r>
              <a:rPr lang="es-MX" sz="900" dirty="0">
                <a:latin typeface="Baskerville Old Face" panose="02020602080505020303" pitchFamily="18" charset="77"/>
              </a:rPr>
              <a:t> (reunida en Sharm El-Sheikh, Egipto)  también está obligada a detener la pérdida de hábitats y la degradación de ecosistemas.</a:t>
            </a:r>
          </a:p>
        </p:txBody>
      </p:sp>
      <p:cxnSp>
        <p:nvCxnSpPr>
          <p:cNvPr id="14" name="Conector recto 13">
            <a:extLst>
              <a:ext uri="{FF2B5EF4-FFF2-40B4-BE49-F238E27FC236}">
                <a16:creationId xmlns:a16="http://schemas.microsoft.com/office/drawing/2014/main" id="{B48C21F7-319F-6444-BD0A-A004B27858C2}"/>
              </a:ext>
            </a:extLst>
          </p:cNvPr>
          <p:cNvCxnSpPr>
            <a:cxnSpLocks/>
          </p:cNvCxnSpPr>
          <p:nvPr/>
        </p:nvCxnSpPr>
        <p:spPr>
          <a:xfrm>
            <a:off x="702779" y="522141"/>
            <a:ext cx="6470602" cy="0"/>
          </a:xfrm>
          <a:prstGeom prst="line">
            <a:avLst/>
          </a:prstGeom>
          <a:ln w="19050">
            <a:solidFill>
              <a:srgbClr val="009051"/>
            </a:solidFill>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481F508B-F41D-8044-9FF2-56D935160344}"/>
              </a:ext>
            </a:extLst>
          </p:cNvPr>
          <p:cNvSpPr txBox="1"/>
          <p:nvPr/>
        </p:nvSpPr>
        <p:spPr>
          <a:xfrm>
            <a:off x="728696" y="9362212"/>
            <a:ext cx="3235301" cy="369332"/>
          </a:xfrm>
          <a:prstGeom prst="rect">
            <a:avLst/>
          </a:prstGeom>
          <a:noFill/>
        </p:spPr>
        <p:txBody>
          <a:bodyPr wrap="square" rtlCol="0">
            <a:spAutoFit/>
          </a:bodyPr>
          <a:lstStyle/>
          <a:p>
            <a:pPr algn="ctr"/>
            <a:r>
              <a:rPr lang="es-MX" dirty="0"/>
              <a:t>Información de coyuntura</a:t>
            </a:r>
          </a:p>
        </p:txBody>
      </p:sp>
      <p:sp>
        <p:nvSpPr>
          <p:cNvPr id="21" name="Rectángulo 20">
            <a:extLst>
              <a:ext uri="{FF2B5EF4-FFF2-40B4-BE49-F238E27FC236}">
                <a16:creationId xmlns:a16="http://schemas.microsoft.com/office/drawing/2014/main" id="{28FED3BA-E2B4-2142-A1A8-F2F70943215A}"/>
              </a:ext>
            </a:extLst>
          </p:cNvPr>
          <p:cNvSpPr/>
          <p:nvPr/>
        </p:nvSpPr>
        <p:spPr>
          <a:xfrm>
            <a:off x="650895" y="11594621"/>
            <a:ext cx="6470602" cy="385366"/>
          </a:xfrm>
          <a:prstGeom prst="rect">
            <a:avLst/>
          </a:prstGeom>
          <a:solidFill>
            <a:srgbClr val="FFD579"/>
          </a:solidFill>
          <a:ln w="19050">
            <a:solidFill>
              <a:srgbClr val="00905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MX" sz="700" b="1" dirty="0">
                <a:solidFill>
                  <a:srgbClr val="008F00"/>
                </a:solidFill>
                <a:latin typeface="Ink Free" panose="03080402000500000000" pitchFamily="66" charset="0"/>
              </a:rPr>
              <a:t>Gaceta semestral de CeIBA                  Versión digital en: </a:t>
            </a:r>
            <a:r>
              <a:rPr lang="es-MX" sz="700" dirty="0">
                <a:hlinkClick r:id="rId14"/>
              </a:rPr>
              <a:t>https://ceiba.org.mx/gaceta-digital-de-ceiba/</a:t>
            </a:r>
            <a:r>
              <a:rPr lang="es-MX" sz="700" dirty="0"/>
              <a:t> </a:t>
            </a:r>
            <a:r>
              <a:rPr lang="es-MX" sz="700" b="1" dirty="0">
                <a:solidFill>
                  <a:srgbClr val="008F00"/>
                </a:solidFill>
                <a:latin typeface="Ink Free" panose="03080402000500000000" pitchFamily="66" charset="0"/>
              </a:rPr>
              <a:t>                                     Ciudad de México, 10 de diciembre 2018</a:t>
            </a:r>
          </a:p>
        </p:txBody>
      </p:sp>
      <p:grpSp>
        <p:nvGrpSpPr>
          <p:cNvPr id="8" name="Grupo 7">
            <a:extLst>
              <a:ext uri="{FF2B5EF4-FFF2-40B4-BE49-F238E27FC236}">
                <a16:creationId xmlns:a16="http://schemas.microsoft.com/office/drawing/2014/main" id="{2B61BFB9-019B-E744-85AB-4CCB7031A256}"/>
              </a:ext>
            </a:extLst>
          </p:cNvPr>
          <p:cNvGrpSpPr/>
          <p:nvPr/>
        </p:nvGrpSpPr>
        <p:grpSpPr>
          <a:xfrm>
            <a:off x="702779" y="10754418"/>
            <a:ext cx="1595946" cy="769950"/>
            <a:chOff x="650899" y="10754418"/>
            <a:chExt cx="1595946" cy="769950"/>
          </a:xfrm>
        </p:grpSpPr>
        <p:pic>
          <p:nvPicPr>
            <p:cNvPr id="7" name="Imagen 6">
              <a:hlinkClick r:id="rId15"/>
              <a:extLst>
                <a:ext uri="{FF2B5EF4-FFF2-40B4-BE49-F238E27FC236}">
                  <a16:creationId xmlns:a16="http://schemas.microsoft.com/office/drawing/2014/main" id="{1311619C-372E-9C47-AAC9-CEEFAB2A12D9}"/>
                </a:ext>
              </a:extLst>
            </p:cNvPr>
            <p:cNvPicPr>
              <a:picLocks noChangeAspect="1"/>
            </p:cNvPicPr>
            <p:nvPr/>
          </p:nvPicPr>
          <p:blipFill>
            <a:blip r:embed="rId16"/>
            <a:stretch>
              <a:fillRect/>
            </a:stretch>
          </p:blipFill>
          <p:spPr>
            <a:xfrm>
              <a:off x="702731" y="10754418"/>
              <a:ext cx="1539899" cy="769950"/>
            </a:xfrm>
            <a:prstGeom prst="rect">
              <a:avLst/>
            </a:prstGeom>
          </p:spPr>
        </p:pic>
        <p:sp>
          <p:nvSpPr>
            <p:cNvPr id="23" name="CuadroTexto 22">
              <a:hlinkClick r:id="rId15"/>
              <a:extLst>
                <a:ext uri="{FF2B5EF4-FFF2-40B4-BE49-F238E27FC236}">
                  <a16:creationId xmlns:a16="http://schemas.microsoft.com/office/drawing/2014/main" id="{B862AD18-E14F-6249-9BE0-0C021CACE747}"/>
                </a:ext>
              </a:extLst>
            </p:cNvPr>
            <p:cNvSpPr txBox="1"/>
            <p:nvPr/>
          </p:nvSpPr>
          <p:spPr>
            <a:xfrm>
              <a:off x="650899" y="10833771"/>
              <a:ext cx="1595946" cy="246221"/>
            </a:xfrm>
            <a:prstGeom prst="rect">
              <a:avLst/>
            </a:prstGeom>
            <a:noFill/>
          </p:spPr>
          <p:txBody>
            <a:bodyPr wrap="square" rtlCol="0">
              <a:spAutoFit/>
            </a:bodyPr>
            <a:lstStyle/>
            <a:p>
              <a:pPr algn="ctr"/>
              <a:r>
                <a:rPr lang="es-MX" sz="1000" b="1" u="sng" dirty="0">
                  <a:solidFill>
                    <a:srgbClr val="0432FF"/>
                  </a:solidFill>
                  <a:latin typeface="Baskerville Old Face" panose="02020602080505020303" pitchFamily="18" charset="77"/>
                  <a:hlinkClick r:id="rId15"/>
                </a:rPr>
                <a:t>Nuevo aeropuerto CDMX</a:t>
              </a:r>
              <a:endParaRPr lang="es-MX" sz="1000" b="1" i="1" u="sng" dirty="0">
                <a:solidFill>
                  <a:srgbClr val="0432FF"/>
                </a:solidFill>
                <a:latin typeface="Baskerville Old Face" panose="02020602080505020303" pitchFamily="18" charset="77"/>
              </a:endParaRPr>
            </a:p>
          </p:txBody>
        </p:sp>
      </p:grpSp>
      <p:grpSp>
        <p:nvGrpSpPr>
          <p:cNvPr id="25" name="Grupo 24">
            <a:extLst>
              <a:ext uri="{FF2B5EF4-FFF2-40B4-BE49-F238E27FC236}">
                <a16:creationId xmlns:a16="http://schemas.microsoft.com/office/drawing/2014/main" id="{D536EB01-10F8-6A43-BCA0-1C6B3BF2F605}"/>
              </a:ext>
            </a:extLst>
          </p:cNvPr>
          <p:cNvGrpSpPr/>
          <p:nvPr/>
        </p:nvGrpSpPr>
        <p:grpSpPr>
          <a:xfrm>
            <a:off x="2375504" y="9786792"/>
            <a:ext cx="1599578" cy="834769"/>
            <a:chOff x="694890" y="9849395"/>
            <a:chExt cx="1599578" cy="834769"/>
          </a:xfrm>
        </p:grpSpPr>
        <p:pic>
          <p:nvPicPr>
            <p:cNvPr id="24" name="Imagen 23" descr="Imagen que contiene texto, mapa&#10;&#10;&#10;&#10;Descripción generada automáticamente">
              <a:hlinkClick r:id="rId17"/>
              <a:extLst>
                <a:ext uri="{FF2B5EF4-FFF2-40B4-BE49-F238E27FC236}">
                  <a16:creationId xmlns:a16="http://schemas.microsoft.com/office/drawing/2014/main" id="{DA47D621-2C8D-A047-BB2E-F8850CD987B1}"/>
                </a:ext>
              </a:extLst>
            </p:cNvPr>
            <p:cNvPicPr>
              <a:picLocks noChangeAspect="1"/>
            </p:cNvPicPr>
            <p:nvPr/>
          </p:nvPicPr>
          <p:blipFill rotWithShape="1">
            <a:blip r:embed="rId18"/>
            <a:srcRect t="25154"/>
            <a:stretch/>
          </p:blipFill>
          <p:spPr>
            <a:xfrm>
              <a:off x="702732" y="9849395"/>
              <a:ext cx="1591736" cy="834769"/>
            </a:xfrm>
            <a:prstGeom prst="rect">
              <a:avLst/>
            </a:prstGeom>
          </p:spPr>
        </p:pic>
        <p:sp>
          <p:nvSpPr>
            <p:cNvPr id="16" name="CuadroTexto 15">
              <a:extLst>
                <a:ext uri="{FF2B5EF4-FFF2-40B4-BE49-F238E27FC236}">
                  <a16:creationId xmlns:a16="http://schemas.microsoft.com/office/drawing/2014/main" id="{4DF56FE3-CA6B-C443-B8BE-F2D41D9EC87F}"/>
                </a:ext>
              </a:extLst>
            </p:cNvPr>
            <p:cNvSpPr txBox="1"/>
            <p:nvPr/>
          </p:nvSpPr>
          <p:spPr>
            <a:xfrm>
              <a:off x="694890" y="9874499"/>
              <a:ext cx="1595946" cy="246221"/>
            </a:xfrm>
            <a:prstGeom prst="rect">
              <a:avLst/>
            </a:prstGeom>
            <a:noFill/>
          </p:spPr>
          <p:txBody>
            <a:bodyPr wrap="square" rtlCol="0">
              <a:spAutoFit/>
            </a:bodyPr>
            <a:lstStyle/>
            <a:p>
              <a:pPr algn="ctr"/>
              <a:r>
                <a:rPr lang="es-MX" sz="1000" b="1" u="sng" dirty="0">
                  <a:solidFill>
                    <a:srgbClr val="0432FF"/>
                  </a:solidFill>
                  <a:latin typeface="Baskerville Old Face" panose="02020602080505020303" pitchFamily="18" charset="77"/>
                  <a:hlinkClick r:id="rId17"/>
                </a:rPr>
                <a:t>Tren Maya y Transístmico</a:t>
              </a:r>
              <a:endParaRPr lang="es-MX" sz="1000" b="1" i="1" u="sng" dirty="0">
                <a:solidFill>
                  <a:srgbClr val="0432FF"/>
                </a:solidFill>
                <a:latin typeface="Baskerville Old Face" panose="02020602080505020303" pitchFamily="18" charset="77"/>
              </a:endParaRPr>
            </a:p>
          </p:txBody>
        </p:sp>
      </p:grpSp>
      <p:grpSp>
        <p:nvGrpSpPr>
          <p:cNvPr id="28" name="Grupo 27">
            <a:extLst>
              <a:ext uri="{FF2B5EF4-FFF2-40B4-BE49-F238E27FC236}">
                <a16:creationId xmlns:a16="http://schemas.microsoft.com/office/drawing/2014/main" id="{8A3F5CFB-C3C1-9C4D-9D7E-E955F9ECFF29}"/>
              </a:ext>
            </a:extLst>
          </p:cNvPr>
          <p:cNvGrpSpPr/>
          <p:nvPr/>
        </p:nvGrpSpPr>
        <p:grpSpPr>
          <a:xfrm>
            <a:off x="754611" y="9778253"/>
            <a:ext cx="1599123" cy="831651"/>
            <a:chOff x="2333658" y="9852513"/>
            <a:chExt cx="1599123" cy="831651"/>
          </a:xfrm>
        </p:grpSpPr>
        <p:pic>
          <p:nvPicPr>
            <p:cNvPr id="27" name="Imagen 26" descr="Imagen que contiene hierba&#10;&#10;&#10;&#10;Descripción generada automáticamente">
              <a:hlinkClick r:id="rId19"/>
              <a:extLst>
                <a:ext uri="{FF2B5EF4-FFF2-40B4-BE49-F238E27FC236}">
                  <a16:creationId xmlns:a16="http://schemas.microsoft.com/office/drawing/2014/main" id="{BD1103FC-AAC3-DE42-8DD3-61E938893629}"/>
                </a:ext>
              </a:extLst>
            </p:cNvPr>
            <p:cNvPicPr>
              <a:picLocks noChangeAspect="1"/>
            </p:cNvPicPr>
            <p:nvPr/>
          </p:nvPicPr>
          <p:blipFill>
            <a:blip r:embed="rId20"/>
            <a:stretch>
              <a:fillRect/>
            </a:stretch>
          </p:blipFill>
          <p:spPr>
            <a:xfrm>
              <a:off x="2333658" y="9852513"/>
              <a:ext cx="1536712" cy="831651"/>
            </a:xfrm>
            <a:prstGeom prst="rect">
              <a:avLst/>
            </a:prstGeom>
          </p:spPr>
        </p:pic>
        <p:sp>
          <p:nvSpPr>
            <p:cNvPr id="22" name="CuadroTexto 21">
              <a:extLst>
                <a:ext uri="{FF2B5EF4-FFF2-40B4-BE49-F238E27FC236}">
                  <a16:creationId xmlns:a16="http://schemas.microsoft.com/office/drawing/2014/main" id="{3284D543-4168-744D-A7A0-2DBB98C8C63A}"/>
                </a:ext>
              </a:extLst>
            </p:cNvPr>
            <p:cNvSpPr txBox="1"/>
            <p:nvPr/>
          </p:nvSpPr>
          <p:spPr>
            <a:xfrm>
              <a:off x="2336835" y="9878995"/>
              <a:ext cx="1595946" cy="246221"/>
            </a:xfrm>
            <a:prstGeom prst="rect">
              <a:avLst/>
            </a:prstGeom>
            <a:noFill/>
          </p:spPr>
          <p:txBody>
            <a:bodyPr wrap="square" rtlCol="0">
              <a:spAutoFit/>
            </a:bodyPr>
            <a:lstStyle/>
            <a:p>
              <a:pPr algn="ctr"/>
              <a:r>
                <a:rPr lang="es-MX" sz="1000" b="1" u="sng" dirty="0">
                  <a:solidFill>
                    <a:schemeClr val="bg1"/>
                  </a:solidFill>
                  <a:latin typeface="Baskerville Old Face" panose="02020602080505020303" pitchFamily="18" charset="77"/>
                  <a:hlinkClick r:id="rId19">
                    <a:extLst>
                      <a:ext uri="{A12FA001-AC4F-418D-AE19-62706E023703}">
                        <ahyp:hlinkClr xmlns:ahyp="http://schemas.microsoft.com/office/drawing/2018/hyperlinkcolor" val="tx"/>
                      </a:ext>
                    </a:extLst>
                  </a:hlinkClick>
                </a:rPr>
                <a:t>Refinería Dos Bocas</a:t>
              </a:r>
              <a:endParaRPr lang="es-MX" sz="1000" b="1" i="1" u="sng" dirty="0">
                <a:solidFill>
                  <a:schemeClr val="bg1"/>
                </a:solidFill>
                <a:latin typeface="Baskerville Old Face" panose="02020602080505020303" pitchFamily="18" charset="77"/>
              </a:endParaRPr>
            </a:p>
          </p:txBody>
        </p:sp>
      </p:grpSp>
      <p:pic>
        <p:nvPicPr>
          <p:cNvPr id="30" name="Imagen 29">
            <a:hlinkClick r:id="rId21"/>
            <a:extLst>
              <a:ext uri="{FF2B5EF4-FFF2-40B4-BE49-F238E27FC236}">
                <a16:creationId xmlns:a16="http://schemas.microsoft.com/office/drawing/2014/main" id="{339AB9D7-97D3-2949-9CCA-422D4DD1F5D7}"/>
              </a:ext>
            </a:extLst>
          </p:cNvPr>
          <p:cNvPicPr>
            <a:picLocks noChangeAspect="1"/>
          </p:cNvPicPr>
          <p:nvPr/>
        </p:nvPicPr>
        <p:blipFill>
          <a:blip r:embed="rId22"/>
          <a:stretch>
            <a:fillRect/>
          </a:stretch>
        </p:blipFill>
        <p:spPr>
          <a:xfrm>
            <a:off x="2375960" y="10693402"/>
            <a:ext cx="1566334" cy="830966"/>
          </a:xfrm>
          <a:prstGeom prst="rect">
            <a:avLst/>
          </a:prstGeom>
        </p:spPr>
      </p:pic>
      <p:pic>
        <p:nvPicPr>
          <p:cNvPr id="6" name="Imagen 5">
            <a:hlinkClick r:id="rId23"/>
            <a:extLst>
              <a:ext uri="{FF2B5EF4-FFF2-40B4-BE49-F238E27FC236}">
                <a16:creationId xmlns:a16="http://schemas.microsoft.com/office/drawing/2014/main" id="{438C62A1-B8FA-434E-9D4E-F8DEBAA1D3EB}"/>
              </a:ext>
            </a:extLst>
          </p:cNvPr>
          <p:cNvPicPr>
            <a:picLocks noChangeAspect="1"/>
          </p:cNvPicPr>
          <p:nvPr/>
        </p:nvPicPr>
        <p:blipFill>
          <a:blip r:embed="rId24"/>
          <a:stretch>
            <a:fillRect/>
          </a:stretch>
        </p:blipFill>
        <p:spPr>
          <a:xfrm>
            <a:off x="4224346" y="9785815"/>
            <a:ext cx="1349884" cy="1742866"/>
          </a:xfrm>
          <a:prstGeom prst="rect">
            <a:avLst/>
          </a:prstGeom>
        </p:spPr>
      </p:pic>
      <p:pic>
        <p:nvPicPr>
          <p:cNvPr id="10" name="Imagen 9" descr="Imagen que contiene captura de pantalla&#10;&#10;&#10;&#10;Descripción generada automáticamente">
            <a:hlinkClick r:id="rId25"/>
            <a:extLst>
              <a:ext uri="{FF2B5EF4-FFF2-40B4-BE49-F238E27FC236}">
                <a16:creationId xmlns:a16="http://schemas.microsoft.com/office/drawing/2014/main" id="{DAFBB9AE-1B6F-2441-885B-A23AA604391A}"/>
              </a:ext>
            </a:extLst>
          </p:cNvPr>
          <p:cNvPicPr>
            <a:picLocks noChangeAspect="1"/>
          </p:cNvPicPr>
          <p:nvPr/>
        </p:nvPicPr>
        <p:blipFill>
          <a:blip r:embed="rId26"/>
          <a:stretch>
            <a:fillRect/>
          </a:stretch>
        </p:blipFill>
        <p:spPr>
          <a:xfrm>
            <a:off x="5752284" y="9785815"/>
            <a:ext cx="1237252" cy="1738553"/>
          </a:xfrm>
          <a:prstGeom prst="rect">
            <a:avLst/>
          </a:prstGeom>
        </p:spPr>
      </p:pic>
      <p:sp>
        <p:nvSpPr>
          <p:cNvPr id="31" name="CuadroTexto 30">
            <a:extLst>
              <a:ext uri="{FF2B5EF4-FFF2-40B4-BE49-F238E27FC236}">
                <a16:creationId xmlns:a16="http://schemas.microsoft.com/office/drawing/2014/main" id="{45C80553-0B8E-7240-9CD0-66C595884F9F}"/>
              </a:ext>
            </a:extLst>
          </p:cNvPr>
          <p:cNvSpPr txBox="1"/>
          <p:nvPr/>
        </p:nvSpPr>
        <p:spPr>
          <a:xfrm>
            <a:off x="4170184" y="9362212"/>
            <a:ext cx="2873520" cy="369332"/>
          </a:xfrm>
          <a:prstGeom prst="rect">
            <a:avLst/>
          </a:prstGeom>
          <a:noFill/>
        </p:spPr>
        <p:txBody>
          <a:bodyPr wrap="square" rtlCol="0">
            <a:spAutoFit/>
          </a:bodyPr>
          <a:lstStyle/>
          <a:p>
            <a:pPr algn="ctr"/>
            <a:r>
              <a:rPr lang="es-MX" dirty="0"/>
              <a:t>Centro de Documentación</a:t>
            </a:r>
          </a:p>
        </p:txBody>
      </p:sp>
      <p:pic>
        <p:nvPicPr>
          <p:cNvPr id="29" name="Imagen 28">
            <a:extLst>
              <a:ext uri="{FF2B5EF4-FFF2-40B4-BE49-F238E27FC236}">
                <a16:creationId xmlns:a16="http://schemas.microsoft.com/office/drawing/2014/main" id="{4A783389-76DD-B949-B3B5-433A0FD3F3D1}"/>
              </a:ext>
            </a:extLst>
          </p:cNvPr>
          <p:cNvPicPr>
            <a:picLocks noChangeAspect="1"/>
          </p:cNvPicPr>
          <p:nvPr/>
        </p:nvPicPr>
        <p:blipFill>
          <a:blip r:embed="rId27"/>
          <a:stretch>
            <a:fillRect/>
          </a:stretch>
        </p:blipFill>
        <p:spPr>
          <a:xfrm>
            <a:off x="602164" y="1344097"/>
            <a:ext cx="3198304" cy="2256748"/>
          </a:xfrm>
          <a:prstGeom prst="rect">
            <a:avLst/>
          </a:prstGeom>
        </p:spPr>
      </p:pic>
      <p:sp>
        <p:nvSpPr>
          <p:cNvPr id="33" name="CuadroTexto 32">
            <a:extLst>
              <a:ext uri="{FF2B5EF4-FFF2-40B4-BE49-F238E27FC236}">
                <a16:creationId xmlns:a16="http://schemas.microsoft.com/office/drawing/2014/main" id="{3DA8B2F0-D862-884B-A605-C08DBB2003B3}"/>
              </a:ext>
            </a:extLst>
          </p:cNvPr>
          <p:cNvSpPr txBox="1"/>
          <p:nvPr/>
        </p:nvSpPr>
        <p:spPr>
          <a:xfrm>
            <a:off x="629194" y="482323"/>
            <a:ext cx="3235301" cy="861774"/>
          </a:xfrm>
          <a:prstGeom prst="rect">
            <a:avLst/>
          </a:prstGeom>
          <a:noFill/>
        </p:spPr>
        <p:txBody>
          <a:bodyPr wrap="square" rtlCol="0">
            <a:spAutoFit/>
          </a:bodyPr>
          <a:lstStyle/>
          <a:p>
            <a:pPr algn="ctr"/>
            <a:r>
              <a:rPr lang="es-MX" dirty="0"/>
              <a:t>Transgresión de umbrales planetarios de la biosfera</a:t>
            </a:r>
          </a:p>
          <a:p>
            <a:pPr algn="ctr">
              <a:spcBef>
                <a:spcPts val="600"/>
              </a:spcBef>
            </a:pPr>
            <a:r>
              <a:rPr lang="es-MX" sz="900" i="1" dirty="0">
                <a:latin typeface="Baskerville Old Face" panose="02020602080505020303" pitchFamily="18" charset="77"/>
              </a:rPr>
              <a:t>Germán González-Dávila</a:t>
            </a:r>
          </a:p>
        </p:txBody>
      </p:sp>
      <p:sp>
        <p:nvSpPr>
          <p:cNvPr id="9" name="Rectángulo 8">
            <a:extLst>
              <a:ext uri="{FF2B5EF4-FFF2-40B4-BE49-F238E27FC236}">
                <a16:creationId xmlns:a16="http://schemas.microsoft.com/office/drawing/2014/main" id="{F7BDCB81-C088-4349-84F6-FCA597F969E0}"/>
              </a:ext>
            </a:extLst>
          </p:cNvPr>
          <p:cNvSpPr/>
          <p:nvPr/>
        </p:nvSpPr>
        <p:spPr>
          <a:xfrm>
            <a:off x="4381705" y="1421939"/>
            <a:ext cx="2364750" cy="461665"/>
          </a:xfrm>
          <a:prstGeom prst="rect">
            <a:avLst/>
          </a:prstGeom>
          <a:noFill/>
        </p:spPr>
        <p:txBody>
          <a:bodyPr wrap="none" lIns="91440" tIns="45720" rIns="91440" bIns="45720">
            <a:spAutoFit/>
          </a:bodyPr>
          <a:lstStyle/>
          <a:p>
            <a:pPr algn="ctr"/>
            <a:r>
              <a:rPr lang="es-ES" sz="2400" b="1" i="1" cap="none" spc="0" dirty="0">
                <a:ln w="22225">
                  <a:solidFill>
                    <a:schemeClr val="accent2"/>
                  </a:solidFill>
                  <a:prstDash val="solid"/>
                </a:ln>
                <a:solidFill>
                  <a:schemeClr val="accent2">
                    <a:lumMod val="40000"/>
                    <a:lumOff val="60000"/>
                  </a:schemeClr>
                </a:solidFill>
                <a:effectLst/>
              </a:rPr>
              <a:t>¡Última llamada!</a:t>
            </a:r>
          </a:p>
        </p:txBody>
      </p:sp>
      <p:pic>
        <p:nvPicPr>
          <p:cNvPr id="1026" name="Picture 2" descr="SDG_E_Individual Icons">
            <a:hlinkClick r:id="rId28"/>
            <a:extLst>
              <a:ext uri="{FF2B5EF4-FFF2-40B4-BE49-F238E27FC236}">
                <a16:creationId xmlns:a16="http://schemas.microsoft.com/office/drawing/2014/main" id="{AE2F9F2A-2E87-1943-8978-CA0BE36028E7}"/>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668709" y="8056733"/>
            <a:ext cx="550433" cy="5504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_SDG_Icons-01-03">
            <a:hlinkClick r:id="rId30"/>
            <a:extLst>
              <a:ext uri="{FF2B5EF4-FFF2-40B4-BE49-F238E27FC236}">
                <a16:creationId xmlns:a16="http://schemas.microsoft.com/office/drawing/2014/main" id="{2046E8F9-0F25-B74C-A730-3DACAB44A3FB}"/>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962227" y="8056733"/>
            <a:ext cx="550433" cy="55043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_SDG_Icons-01-02">
            <a:hlinkClick r:id="rId32"/>
            <a:extLst>
              <a:ext uri="{FF2B5EF4-FFF2-40B4-BE49-F238E27FC236}">
                <a16:creationId xmlns:a16="http://schemas.microsoft.com/office/drawing/2014/main" id="{508BC52F-5929-794B-B731-0B7295F96898}"/>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315468" y="8056733"/>
            <a:ext cx="550433" cy="55043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S_SDG_Icons-01-04">
            <a:hlinkClick r:id="rId34"/>
            <a:extLst>
              <a:ext uri="{FF2B5EF4-FFF2-40B4-BE49-F238E27FC236}">
                <a16:creationId xmlns:a16="http://schemas.microsoft.com/office/drawing/2014/main" id="{F71F7A5E-BB77-6D42-A2E5-3E01A8540F92}"/>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608986" y="8056733"/>
            <a:ext cx="550433" cy="5504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_SDG_Icons-01-05">
            <a:hlinkClick r:id="rId36"/>
            <a:extLst>
              <a:ext uri="{FF2B5EF4-FFF2-40B4-BE49-F238E27FC236}">
                <a16:creationId xmlns:a16="http://schemas.microsoft.com/office/drawing/2014/main" id="{37030376-9882-0B4E-9805-9CEE4EF1FF7B}"/>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255745" y="8056733"/>
            <a:ext cx="550433" cy="55043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S_SDG_Icons-01-06">
            <a:hlinkClick r:id="rId38"/>
            <a:extLst>
              <a:ext uri="{FF2B5EF4-FFF2-40B4-BE49-F238E27FC236}">
                <a16:creationId xmlns:a16="http://schemas.microsoft.com/office/drawing/2014/main" id="{0953DB23-E6BB-ED45-8DF3-7AF4A326141D}"/>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902504" y="8056733"/>
            <a:ext cx="550433" cy="5504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_SDG_Icons-01-07">
            <a:hlinkClick r:id="rId40"/>
            <a:extLst>
              <a:ext uri="{FF2B5EF4-FFF2-40B4-BE49-F238E27FC236}">
                <a16:creationId xmlns:a16="http://schemas.microsoft.com/office/drawing/2014/main" id="{30F0A581-265C-B047-AB0C-0FFBA7FCB999}"/>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549262" y="8056733"/>
            <a:ext cx="550433" cy="550433"/>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S_SDG_Icons-01-08">
            <a:hlinkClick r:id="rId42"/>
            <a:extLst>
              <a:ext uri="{FF2B5EF4-FFF2-40B4-BE49-F238E27FC236}">
                <a16:creationId xmlns:a16="http://schemas.microsoft.com/office/drawing/2014/main" id="{4F6405DC-3537-B94D-A570-1C4999B0C591}"/>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6196022" y="8056733"/>
            <a:ext cx="550433" cy="55043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_SDG_Icons-01-09">
            <a:hlinkClick r:id="rId44"/>
            <a:extLst>
              <a:ext uri="{FF2B5EF4-FFF2-40B4-BE49-F238E27FC236}">
                <a16:creationId xmlns:a16="http://schemas.microsoft.com/office/drawing/2014/main" id="{E17BC74F-7F31-824E-A5A2-CB5B129DF480}"/>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005328" y="8685545"/>
            <a:ext cx="550433" cy="55043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S_SDG_Icons-01-10">
            <a:hlinkClick r:id="rId46"/>
            <a:extLst>
              <a:ext uri="{FF2B5EF4-FFF2-40B4-BE49-F238E27FC236}">
                <a16:creationId xmlns:a16="http://schemas.microsoft.com/office/drawing/2014/main" id="{D9E01E7E-EF57-664C-83FD-FF1D5647AE90}"/>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665582" y="8684268"/>
            <a:ext cx="550433" cy="55043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_SDG_Icons-01-11">
            <a:hlinkClick r:id="rId48"/>
            <a:extLst>
              <a:ext uri="{FF2B5EF4-FFF2-40B4-BE49-F238E27FC236}">
                <a16:creationId xmlns:a16="http://schemas.microsoft.com/office/drawing/2014/main" id="{5C1CEBBF-D8B4-2947-83B9-47DAFC10118C}"/>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312341" y="8684268"/>
            <a:ext cx="550433" cy="550433"/>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S_SDG_Icons-01-12">
            <a:hlinkClick r:id="rId50"/>
            <a:extLst>
              <a:ext uri="{FF2B5EF4-FFF2-40B4-BE49-F238E27FC236}">
                <a16:creationId xmlns:a16="http://schemas.microsoft.com/office/drawing/2014/main" id="{51A4C0B7-4245-9545-A09B-8B9CAB0E31E9}"/>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2959100" y="8684268"/>
            <a:ext cx="550433" cy="55043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_SDG_Icons-01-13">
            <a:hlinkClick r:id="rId52"/>
            <a:extLst>
              <a:ext uri="{FF2B5EF4-FFF2-40B4-BE49-F238E27FC236}">
                <a16:creationId xmlns:a16="http://schemas.microsoft.com/office/drawing/2014/main" id="{0C80D580-F015-F54A-B19A-FD8808E1F171}"/>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3605858" y="8684268"/>
            <a:ext cx="550433" cy="55043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_SDG_Icons-01-15">
            <a:hlinkClick r:id="rId54"/>
            <a:extLst>
              <a:ext uri="{FF2B5EF4-FFF2-40B4-BE49-F238E27FC236}">
                <a16:creationId xmlns:a16="http://schemas.microsoft.com/office/drawing/2014/main" id="{F524F664-70F3-F74A-8E29-8D6EA903C709}"/>
              </a:ext>
            </a:extLst>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4899376" y="8684268"/>
            <a:ext cx="550433" cy="550433"/>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S_SDG_Icons-01-17">
            <a:hlinkClick r:id="rId56"/>
            <a:extLst>
              <a:ext uri="{FF2B5EF4-FFF2-40B4-BE49-F238E27FC236}">
                <a16:creationId xmlns:a16="http://schemas.microsoft.com/office/drawing/2014/main" id="{2C388397-62BF-8A4E-A629-075C42AE9F4E}"/>
              </a:ext>
            </a:extLst>
          </p:cNvPr>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6186959" y="8685226"/>
            <a:ext cx="547201" cy="547201"/>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S_SDG_Icons-01-14">
            <a:hlinkClick r:id="rId58"/>
            <a:extLst>
              <a:ext uri="{FF2B5EF4-FFF2-40B4-BE49-F238E27FC236}">
                <a16:creationId xmlns:a16="http://schemas.microsoft.com/office/drawing/2014/main" id="{4CE8711E-81AC-6345-B36E-72B4CC7E39CC}"/>
              </a:ext>
            </a:extLst>
          </p:cNvPr>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4252617" y="8684268"/>
            <a:ext cx="550433" cy="55043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S_SDG_Icons-01-18">
            <a:hlinkClick r:id="rId60"/>
            <a:extLst>
              <a:ext uri="{FF2B5EF4-FFF2-40B4-BE49-F238E27FC236}">
                <a16:creationId xmlns:a16="http://schemas.microsoft.com/office/drawing/2014/main" id="{50445FF0-88BA-5E48-9D41-3AE892A489B4}"/>
              </a:ext>
            </a:extLst>
          </p:cNvPr>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1005328" y="8054027"/>
            <a:ext cx="551285" cy="551285"/>
          </a:xfrm>
          <a:prstGeom prst="rect">
            <a:avLst/>
          </a:prstGeom>
          <a:noFill/>
          <a:extLst>
            <a:ext uri="{909E8E84-426E-40DD-AFC4-6F175D3DCCD1}">
              <a14:hiddenFill xmlns:a14="http://schemas.microsoft.com/office/drawing/2010/main">
                <a:solidFill>
                  <a:srgbClr val="FFFFFF"/>
                </a:solidFill>
              </a14:hiddenFill>
            </a:ext>
          </a:extLst>
        </p:spPr>
      </p:pic>
      <p:sp>
        <p:nvSpPr>
          <p:cNvPr id="58" name="CuadroTexto 57">
            <a:extLst>
              <a:ext uri="{FF2B5EF4-FFF2-40B4-BE49-F238E27FC236}">
                <a16:creationId xmlns:a16="http://schemas.microsoft.com/office/drawing/2014/main" id="{4B2DF863-F80D-434F-8624-FD0B9EA354B2}"/>
              </a:ext>
            </a:extLst>
          </p:cNvPr>
          <p:cNvSpPr txBox="1"/>
          <p:nvPr/>
        </p:nvSpPr>
        <p:spPr>
          <a:xfrm>
            <a:off x="4325002" y="10949187"/>
            <a:ext cx="1154483" cy="215444"/>
          </a:xfrm>
          <a:prstGeom prst="rect">
            <a:avLst/>
          </a:prstGeom>
          <a:noFill/>
        </p:spPr>
        <p:txBody>
          <a:bodyPr wrap="none" rtlCol="0">
            <a:spAutoFit/>
          </a:bodyPr>
          <a:lstStyle/>
          <a:p>
            <a:r>
              <a:rPr lang="es-MX" sz="800" dirty="0">
                <a:solidFill>
                  <a:schemeClr val="bg1"/>
                </a:solidFill>
                <a:latin typeface="Baskerville Old Face" panose="02020602080505020303" pitchFamily="18" charset="77"/>
                <a:hlinkClick r:id="rId23">
                  <a:extLst>
                    <a:ext uri="{A12FA001-AC4F-418D-AE19-62706E023703}">
                      <ahyp:hlinkClr xmlns:ahyp="http://schemas.microsoft.com/office/drawing/2018/hyperlinkcolor" val="tx"/>
                    </a:ext>
                  </a:extLst>
                </a:hlinkClick>
              </a:rPr>
              <a:t>Yosu Rodríguez Aldabe</a:t>
            </a:r>
            <a:endParaRPr lang="es-MX" sz="800" dirty="0">
              <a:solidFill>
                <a:schemeClr val="bg1"/>
              </a:solidFill>
              <a:latin typeface="Baskerville Old Face" panose="02020602080505020303" pitchFamily="18" charset="77"/>
            </a:endParaRPr>
          </a:p>
        </p:txBody>
      </p:sp>
      <p:sp>
        <p:nvSpPr>
          <p:cNvPr id="93" name="CuadroTexto 92">
            <a:extLst>
              <a:ext uri="{FF2B5EF4-FFF2-40B4-BE49-F238E27FC236}">
                <a16:creationId xmlns:a16="http://schemas.microsoft.com/office/drawing/2014/main" id="{3B780EFC-2245-674C-87EF-83B827652674}"/>
              </a:ext>
            </a:extLst>
          </p:cNvPr>
          <p:cNvSpPr txBox="1"/>
          <p:nvPr/>
        </p:nvSpPr>
        <p:spPr>
          <a:xfrm>
            <a:off x="5804632" y="10949187"/>
            <a:ext cx="1135247" cy="200055"/>
          </a:xfrm>
          <a:prstGeom prst="rect">
            <a:avLst/>
          </a:prstGeom>
          <a:noFill/>
        </p:spPr>
        <p:txBody>
          <a:bodyPr wrap="none" rtlCol="0">
            <a:spAutoFit/>
          </a:bodyPr>
          <a:lstStyle/>
          <a:p>
            <a:r>
              <a:rPr lang="es-MX" sz="700" dirty="0">
                <a:latin typeface="Baskerville Old Face" panose="02020602080505020303" pitchFamily="18" charset="77"/>
                <a:hlinkClick r:id="rId25"/>
              </a:rPr>
              <a:t>Gabriela Becerra Enríquez</a:t>
            </a:r>
            <a:endParaRPr lang="es-MX" sz="700" dirty="0">
              <a:latin typeface="Baskerville Old Face" panose="02020602080505020303" pitchFamily="18" charset="77"/>
            </a:endParaRPr>
          </a:p>
        </p:txBody>
      </p:sp>
      <p:pic>
        <p:nvPicPr>
          <p:cNvPr id="48" name="Imagen 47">
            <a:extLst>
              <a:ext uri="{FF2B5EF4-FFF2-40B4-BE49-F238E27FC236}">
                <a16:creationId xmlns:a16="http://schemas.microsoft.com/office/drawing/2014/main" id="{896C3429-C00E-7845-A21F-C60338123F42}"/>
              </a:ext>
            </a:extLst>
          </p:cNvPr>
          <p:cNvPicPr>
            <a:picLocks noChangeAspect="1"/>
          </p:cNvPicPr>
          <p:nvPr/>
        </p:nvPicPr>
        <p:blipFill>
          <a:blip r:embed="rId62"/>
          <a:stretch>
            <a:fillRect/>
          </a:stretch>
        </p:blipFill>
        <p:spPr>
          <a:xfrm>
            <a:off x="5184120" y="11718743"/>
            <a:ext cx="295365" cy="137121"/>
          </a:xfrm>
          <a:prstGeom prst="rect">
            <a:avLst/>
          </a:prstGeom>
        </p:spPr>
      </p:pic>
    </p:spTree>
    <p:extLst>
      <p:ext uri="{BB962C8B-B14F-4D97-AF65-F5344CB8AC3E}">
        <p14:creationId xmlns:p14="http://schemas.microsoft.com/office/powerpoint/2010/main" val="114161564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1455</TotalTime>
  <Words>1401</Words>
  <Application>Microsoft Macintosh PowerPoint</Application>
  <PresentationFormat>Personalizado</PresentationFormat>
  <Paragraphs>55</Paragraphs>
  <Slides>2</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vt:i4>
      </vt:variant>
    </vt:vector>
  </HeadingPairs>
  <TitlesOfParts>
    <vt:vector size="8" baseType="lpstr">
      <vt:lpstr>Arial</vt:lpstr>
      <vt:lpstr>Baskerville Old Face</vt:lpstr>
      <vt:lpstr>Calibri</vt:lpstr>
      <vt:lpstr>Calibri Light</vt:lpstr>
      <vt:lpstr>Ink Free</vt:lpstr>
      <vt:lpstr>Tema de Office</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germangonzalezdavila@gmail.com</dc:creator>
  <cp:lastModifiedBy>germangonzalezdavila@gmail.com</cp:lastModifiedBy>
  <cp:revision>126</cp:revision>
  <cp:lastPrinted>2018-12-10T13:08:52Z</cp:lastPrinted>
  <dcterms:created xsi:type="dcterms:W3CDTF">2018-11-05T15:30:34Z</dcterms:created>
  <dcterms:modified xsi:type="dcterms:W3CDTF">2018-12-14T23:33:53Z</dcterms:modified>
</cp:coreProperties>
</file>